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4547" r:id="rId1"/>
  </p:sldMasterIdLst>
  <p:notesMasterIdLst>
    <p:notesMasterId r:id="rId36"/>
  </p:notesMasterIdLst>
  <p:handoutMasterIdLst>
    <p:handoutMasterId r:id="rId37"/>
  </p:handoutMasterIdLst>
  <p:sldIdLst>
    <p:sldId id="954" r:id="rId2"/>
    <p:sldId id="1095" r:id="rId3"/>
    <p:sldId id="1106" r:id="rId4"/>
    <p:sldId id="1103" r:id="rId5"/>
    <p:sldId id="1040" r:id="rId6"/>
    <p:sldId id="1041" r:id="rId7"/>
    <p:sldId id="1043" r:id="rId8"/>
    <p:sldId id="1105" r:id="rId9"/>
    <p:sldId id="1104" r:id="rId10"/>
    <p:sldId id="1086" r:id="rId11"/>
    <p:sldId id="1044" r:id="rId12"/>
    <p:sldId id="1045" r:id="rId13"/>
    <p:sldId id="1046" r:id="rId14"/>
    <p:sldId id="1048" r:id="rId15"/>
    <p:sldId id="1050" r:id="rId16"/>
    <p:sldId id="1062" r:id="rId17"/>
    <p:sldId id="1069" r:id="rId18"/>
    <p:sldId id="1070" r:id="rId19"/>
    <p:sldId id="1072" r:id="rId20"/>
    <p:sldId id="1090" r:id="rId21"/>
    <p:sldId id="1099" r:id="rId22"/>
    <p:sldId id="1098" r:id="rId23"/>
    <p:sldId id="1097" r:id="rId24"/>
    <p:sldId id="1092" r:id="rId25"/>
    <p:sldId id="1093" r:id="rId26"/>
    <p:sldId id="1100" r:id="rId27"/>
    <p:sldId id="1101" r:id="rId28"/>
    <p:sldId id="1102" r:id="rId29"/>
    <p:sldId id="1076" r:id="rId30"/>
    <p:sldId id="1094" r:id="rId31"/>
    <p:sldId id="1080" r:id="rId32"/>
    <p:sldId id="1107" r:id="rId33"/>
    <p:sldId id="1108" r:id="rId34"/>
    <p:sldId id="1035" r:id="rId35"/>
  </p:sldIdLst>
  <p:sldSz cx="9144000" cy="6858000" type="screen4x3"/>
  <p:notesSz cx="7010400" cy="9296400"/>
  <p:embeddedFontLst>
    <p:embeddedFont>
      <p:font typeface="MS PGothic" panose="020B0600070205080204" pitchFamily="34" charset="-128"/>
      <p:regular r:id="rId38"/>
    </p:embeddedFont>
  </p:embeddedFontLst>
  <p:defaultTextStyle>
    <a:defPPr>
      <a:defRPr lang="en-US"/>
    </a:defPPr>
    <a:lvl1pPr algn="l" rtl="0" eaLnBrk="0" fontAlgn="base" hangingPunct="0">
      <a:spcBef>
        <a:spcPct val="0"/>
      </a:spcBef>
      <a:spcAft>
        <a:spcPct val="0"/>
      </a:spcAft>
      <a:defRPr sz="1600" kern="1200">
        <a:solidFill>
          <a:srgbClr val="FFFF00"/>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1600" kern="1200">
        <a:solidFill>
          <a:srgbClr val="FFFF00"/>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1600" kern="1200">
        <a:solidFill>
          <a:srgbClr val="FFFF00"/>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1600" kern="1200">
        <a:solidFill>
          <a:srgbClr val="FFFF00"/>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1600" kern="1200">
        <a:solidFill>
          <a:srgbClr val="FFFF00"/>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600" kern="1200">
        <a:solidFill>
          <a:srgbClr val="FFFF00"/>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600" kern="1200">
        <a:solidFill>
          <a:srgbClr val="FFFF00"/>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600" kern="1200">
        <a:solidFill>
          <a:srgbClr val="FFFF00"/>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600" kern="1200">
        <a:solidFill>
          <a:srgbClr val="FFFF00"/>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977">
          <p15:clr>
            <a:srgbClr val="A4A3A4"/>
          </p15:clr>
        </p15:guide>
        <p15:guide id="2" pos="201">
          <p15:clr>
            <a:srgbClr val="A4A3A4"/>
          </p15:clr>
        </p15:guide>
      </p15:sldGuideLst>
    </p:ext>
    <p:ext uri="{2D200454-40CA-4A62-9FC3-DE9A4176ACB9}">
      <p15:notesGuideLst xmlns:p15="http://schemas.microsoft.com/office/powerpoint/2012/main">
        <p15:guide id="1" orient="horz" pos="1139">
          <p15:clr>
            <a:srgbClr val="A4A3A4"/>
          </p15:clr>
        </p15:guide>
        <p15:guide id="2" pos="26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640000"/>
    <a:srgbClr val="0099FF"/>
    <a:srgbClr val="FFFF00"/>
    <a:srgbClr val="99CCFF"/>
    <a:srgbClr val="9999FF"/>
    <a:srgbClr val="6699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7941" autoAdjust="0"/>
    <p:restoredTop sz="94660" autoAdjust="0"/>
  </p:normalViewPr>
  <p:slideViewPr>
    <p:cSldViewPr snapToGrid="0">
      <p:cViewPr varScale="1">
        <p:scale>
          <a:sx n="68" d="100"/>
          <a:sy n="68" d="100"/>
        </p:scale>
        <p:origin x="552" y="64"/>
      </p:cViewPr>
      <p:guideLst>
        <p:guide orient="horz" pos="977"/>
        <p:guide pos="201"/>
      </p:guideLst>
    </p:cSldViewPr>
  </p:slideViewPr>
  <p:outlineViewPr>
    <p:cViewPr>
      <p:scale>
        <a:sx n="25" d="100"/>
        <a:sy n="25" d="100"/>
      </p:scale>
      <p:origin x="0" y="6006"/>
    </p:cViewPr>
  </p:outlineViewPr>
  <p:notesTextViewPr>
    <p:cViewPr>
      <p:scale>
        <a:sx n="100" d="100"/>
        <a:sy n="100" d="100"/>
      </p:scale>
      <p:origin x="0" y="0"/>
    </p:cViewPr>
  </p:notesTextViewPr>
  <p:sorterViewPr>
    <p:cViewPr>
      <p:scale>
        <a:sx n="33" d="100"/>
        <a:sy n="33" d="100"/>
      </p:scale>
      <p:origin x="0" y="984"/>
    </p:cViewPr>
  </p:sorterViewPr>
  <p:notesViewPr>
    <p:cSldViewPr snapToGrid="0">
      <p:cViewPr varScale="1">
        <p:scale>
          <a:sx n="34" d="100"/>
          <a:sy n="34" d="100"/>
        </p:scale>
        <p:origin x="-1518" y="-84"/>
      </p:cViewPr>
      <p:guideLst>
        <p:guide orient="horz" pos="1139"/>
        <p:guide pos="26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3039463"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6" tIns="46354" rIns="92706" bIns="46354" numCol="1" anchor="t" anchorCtr="0" compatLnSpc="1">
            <a:prstTxWarp prst="textNoShape">
              <a:avLst/>
            </a:prstTxWarp>
          </a:bodyPr>
          <a:lstStyle>
            <a:lvl1pPr defTabSz="928079">
              <a:defRPr sz="1200">
                <a:solidFill>
                  <a:schemeClr val="tx1"/>
                </a:solidFill>
                <a:effectLst/>
              </a:defRPr>
            </a:lvl1pPr>
          </a:lstStyle>
          <a:p>
            <a:pPr>
              <a:defRPr/>
            </a:pPr>
            <a:endParaRPr lang="en-US" dirty="0"/>
          </a:p>
        </p:txBody>
      </p:sp>
      <p:sp>
        <p:nvSpPr>
          <p:cNvPr id="591875" name="Rectangle 3"/>
          <p:cNvSpPr>
            <a:spLocks noGrp="1" noChangeArrowheads="1"/>
          </p:cNvSpPr>
          <p:nvPr>
            <p:ph type="dt" sz="quarter" idx="1"/>
          </p:nvPr>
        </p:nvSpPr>
        <p:spPr bwMode="auto">
          <a:xfrm>
            <a:off x="3970938" y="0"/>
            <a:ext cx="3039462"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6" tIns="46354" rIns="92706" bIns="46354" numCol="1" anchor="t" anchorCtr="0" compatLnSpc="1">
            <a:prstTxWarp prst="textNoShape">
              <a:avLst/>
            </a:prstTxWarp>
          </a:bodyPr>
          <a:lstStyle>
            <a:lvl1pPr algn="r" defTabSz="928079">
              <a:defRPr sz="1200">
                <a:solidFill>
                  <a:schemeClr val="tx1"/>
                </a:solidFill>
                <a:effectLst/>
              </a:defRPr>
            </a:lvl1pPr>
          </a:lstStyle>
          <a:p>
            <a:pPr>
              <a:defRPr/>
            </a:pPr>
            <a:endParaRPr lang="en-US" dirty="0"/>
          </a:p>
        </p:txBody>
      </p:sp>
      <p:sp>
        <p:nvSpPr>
          <p:cNvPr id="591876" name="Rectangle 4"/>
          <p:cNvSpPr>
            <a:spLocks noGrp="1" noChangeArrowheads="1"/>
          </p:cNvSpPr>
          <p:nvPr>
            <p:ph type="ftr" sz="quarter" idx="2"/>
          </p:nvPr>
        </p:nvSpPr>
        <p:spPr bwMode="auto">
          <a:xfrm>
            <a:off x="0" y="8833019"/>
            <a:ext cx="3039463"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6" tIns="46354" rIns="92706" bIns="46354" numCol="1" anchor="b" anchorCtr="0" compatLnSpc="1">
            <a:prstTxWarp prst="textNoShape">
              <a:avLst/>
            </a:prstTxWarp>
          </a:bodyPr>
          <a:lstStyle>
            <a:lvl1pPr defTabSz="928079">
              <a:defRPr sz="1200">
                <a:solidFill>
                  <a:schemeClr val="tx1"/>
                </a:solidFill>
                <a:effectLst/>
              </a:defRPr>
            </a:lvl1pPr>
          </a:lstStyle>
          <a:p>
            <a:pPr>
              <a:defRPr/>
            </a:pPr>
            <a:endParaRPr lang="en-US" dirty="0"/>
          </a:p>
        </p:txBody>
      </p:sp>
      <p:sp>
        <p:nvSpPr>
          <p:cNvPr id="591877" name="Rectangle 5"/>
          <p:cNvSpPr>
            <a:spLocks noGrp="1" noChangeArrowheads="1"/>
          </p:cNvSpPr>
          <p:nvPr>
            <p:ph type="sldNum" sz="quarter" idx="3"/>
          </p:nvPr>
        </p:nvSpPr>
        <p:spPr bwMode="auto">
          <a:xfrm>
            <a:off x="3970938" y="8833019"/>
            <a:ext cx="3039462"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6" tIns="46354" rIns="92706" bIns="46354" numCol="1" anchor="b" anchorCtr="0" compatLnSpc="1">
            <a:prstTxWarp prst="textNoShape">
              <a:avLst/>
            </a:prstTxWarp>
          </a:bodyPr>
          <a:lstStyle>
            <a:lvl1pPr algn="r" defTabSz="928079">
              <a:defRPr sz="1200">
                <a:solidFill>
                  <a:schemeClr val="tx1"/>
                </a:solidFill>
                <a:effectLst/>
              </a:defRPr>
            </a:lvl1pPr>
          </a:lstStyle>
          <a:p>
            <a:pPr>
              <a:defRPr/>
            </a:pPr>
            <a:fld id="{87C18482-571F-4467-BE38-75386F5DDB4F}" type="slidenum">
              <a:rPr lang="en-US"/>
              <a:pPr>
                <a:defRPr/>
              </a:pPr>
              <a:t>‹#›</a:t>
            </a:fld>
            <a:endParaRPr lang="en-US" dirty="0"/>
          </a:p>
        </p:txBody>
      </p:sp>
    </p:spTree>
    <p:extLst>
      <p:ext uri="{BB962C8B-B14F-4D97-AF65-F5344CB8AC3E}">
        <p14:creationId xmlns:p14="http://schemas.microsoft.com/office/powerpoint/2010/main" val="16633843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4"/>
          <p:cNvSpPr>
            <a:spLocks noGrp="1" noRot="1" noChangeAspect="1" noChangeArrowheads="1" noTextEdit="1"/>
          </p:cNvSpPr>
          <p:nvPr>
            <p:ph type="sldImg" idx="2"/>
          </p:nvPr>
        </p:nvSpPr>
        <p:spPr bwMode="auto">
          <a:xfrm>
            <a:off x="3670300" y="76200"/>
            <a:ext cx="3025775" cy="2268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32" name="Text Box 8"/>
          <p:cNvSpPr txBox="1">
            <a:spLocks noChangeArrowheads="1"/>
          </p:cNvSpPr>
          <p:nvPr/>
        </p:nvSpPr>
        <p:spPr bwMode="auto">
          <a:xfrm>
            <a:off x="233680" y="76698"/>
            <a:ext cx="2961570" cy="78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706" tIns="46354" rIns="92706" bIns="46354">
            <a:spAutoFit/>
          </a:bodyPr>
          <a:lstStyle>
            <a:lvl1pPr defTabSz="915988">
              <a:defRPr sz="2400">
                <a:solidFill>
                  <a:schemeClr val="tx1"/>
                </a:solidFill>
                <a:latin typeface="Times New Roman" pitchFamily="18" charset="0"/>
              </a:defRPr>
            </a:lvl1pPr>
            <a:lvl2pPr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defTabSz="915988">
              <a:defRPr sz="2400">
                <a:solidFill>
                  <a:schemeClr val="tx1"/>
                </a:solidFill>
                <a:latin typeface="Times New Roman" pitchFamily="18" charset="0"/>
              </a:defRPr>
            </a:lvl5pPr>
            <a:lvl6pPr defTabSz="915988" eaLnBrk="0" fontAlgn="base" hangingPunct="0">
              <a:spcBef>
                <a:spcPct val="0"/>
              </a:spcBef>
              <a:spcAft>
                <a:spcPct val="0"/>
              </a:spcAft>
              <a:defRPr sz="2400">
                <a:solidFill>
                  <a:schemeClr val="tx1"/>
                </a:solidFill>
                <a:latin typeface="Times New Roman" pitchFamily="18" charset="0"/>
              </a:defRPr>
            </a:lvl6pPr>
            <a:lvl7pPr defTabSz="915988" eaLnBrk="0" fontAlgn="base" hangingPunct="0">
              <a:spcBef>
                <a:spcPct val="0"/>
              </a:spcBef>
              <a:spcAft>
                <a:spcPct val="0"/>
              </a:spcAft>
              <a:defRPr sz="2400">
                <a:solidFill>
                  <a:schemeClr val="tx1"/>
                </a:solidFill>
                <a:latin typeface="Times New Roman" pitchFamily="18" charset="0"/>
              </a:defRPr>
            </a:lvl7pPr>
            <a:lvl8pPr defTabSz="915988" eaLnBrk="0" fontAlgn="base" hangingPunct="0">
              <a:spcBef>
                <a:spcPct val="0"/>
              </a:spcBef>
              <a:spcAft>
                <a:spcPct val="0"/>
              </a:spcAft>
              <a:defRPr sz="2400">
                <a:solidFill>
                  <a:schemeClr val="tx1"/>
                </a:solidFill>
                <a:latin typeface="Times New Roman" pitchFamily="18" charset="0"/>
              </a:defRPr>
            </a:lvl8pPr>
            <a:lvl9pPr defTabSz="915988"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4500" dirty="0" smtClean="0">
                <a:effectLst/>
                <a:latin typeface="Arial" charset="0"/>
              </a:rPr>
              <a:t>Slide </a:t>
            </a:r>
            <a:fld id="{47999A6B-9394-432D-90D8-B82C8D199CD1}" type="slidenum">
              <a:rPr lang="en-US" sz="4500" smtClean="0">
                <a:effectLst/>
                <a:latin typeface="Arial" charset="0"/>
              </a:rPr>
              <a:pPr>
                <a:spcBef>
                  <a:spcPct val="50000"/>
                </a:spcBef>
                <a:defRPr/>
              </a:pPr>
              <a:t>‹#›</a:t>
            </a:fld>
            <a:endParaRPr lang="en-US" sz="4500" dirty="0" smtClean="0">
              <a:effectLst/>
              <a:latin typeface="Arial" charset="0"/>
            </a:endParaRPr>
          </a:p>
        </p:txBody>
      </p:sp>
      <p:sp>
        <p:nvSpPr>
          <p:cNvPr id="52233" name="Text Box 9"/>
          <p:cNvSpPr txBox="1">
            <a:spLocks noChangeArrowheads="1"/>
          </p:cNvSpPr>
          <p:nvPr/>
        </p:nvSpPr>
        <p:spPr bwMode="auto">
          <a:xfrm>
            <a:off x="295345" y="963516"/>
            <a:ext cx="1901896" cy="37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706" tIns="46354" rIns="92706" bIns="46354">
            <a:spAutoFit/>
          </a:bodyPr>
          <a:lstStyle>
            <a:lvl1pPr defTabSz="915988">
              <a:defRPr sz="2400">
                <a:solidFill>
                  <a:schemeClr val="tx1"/>
                </a:solidFill>
                <a:latin typeface="Times New Roman" pitchFamily="18" charset="0"/>
              </a:defRPr>
            </a:lvl1pPr>
            <a:lvl2pPr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defTabSz="915988">
              <a:defRPr sz="2400">
                <a:solidFill>
                  <a:schemeClr val="tx1"/>
                </a:solidFill>
                <a:latin typeface="Times New Roman" pitchFamily="18" charset="0"/>
              </a:defRPr>
            </a:lvl5pPr>
            <a:lvl6pPr defTabSz="915988" eaLnBrk="0" fontAlgn="base" hangingPunct="0">
              <a:spcBef>
                <a:spcPct val="0"/>
              </a:spcBef>
              <a:spcAft>
                <a:spcPct val="0"/>
              </a:spcAft>
              <a:defRPr sz="2400">
                <a:solidFill>
                  <a:schemeClr val="tx1"/>
                </a:solidFill>
                <a:latin typeface="Times New Roman" pitchFamily="18" charset="0"/>
              </a:defRPr>
            </a:lvl6pPr>
            <a:lvl7pPr defTabSz="915988" eaLnBrk="0" fontAlgn="base" hangingPunct="0">
              <a:spcBef>
                <a:spcPct val="0"/>
              </a:spcBef>
              <a:spcAft>
                <a:spcPct val="0"/>
              </a:spcAft>
              <a:defRPr sz="2400">
                <a:solidFill>
                  <a:schemeClr val="tx1"/>
                </a:solidFill>
                <a:latin typeface="Times New Roman" pitchFamily="18" charset="0"/>
              </a:defRPr>
            </a:lvl7pPr>
            <a:lvl8pPr defTabSz="915988" eaLnBrk="0" fontAlgn="base" hangingPunct="0">
              <a:spcBef>
                <a:spcPct val="0"/>
              </a:spcBef>
              <a:spcAft>
                <a:spcPct val="0"/>
              </a:spcAft>
              <a:defRPr sz="2400">
                <a:solidFill>
                  <a:schemeClr val="tx1"/>
                </a:solidFill>
                <a:latin typeface="Times New Roman" pitchFamily="18" charset="0"/>
              </a:defRPr>
            </a:lvl8pPr>
            <a:lvl9pPr defTabSz="915988"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smtClean="0">
                <a:effectLst/>
                <a:latin typeface="Arial" charset="0"/>
              </a:rPr>
              <a:t>Speaker’s Notes</a:t>
            </a:r>
          </a:p>
        </p:txBody>
      </p:sp>
    </p:spTree>
    <p:extLst>
      <p:ext uri="{BB962C8B-B14F-4D97-AF65-F5344CB8AC3E}">
        <p14:creationId xmlns:p14="http://schemas.microsoft.com/office/powerpoint/2010/main" val="330349437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bwMode="auto">
          <a:xfrm>
            <a:off x="309952" y="2479893"/>
            <a:ext cx="6390499" cy="650492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706" tIns="46354" rIns="92706" bIns="46354"/>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222750" y="123825"/>
            <a:ext cx="2235200" cy="1676400"/>
          </a:xfrm>
          <a:ln/>
        </p:spPr>
      </p:sp>
      <p:sp>
        <p:nvSpPr>
          <p:cNvPr id="177155" name="Rectangle 3"/>
          <p:cNvSpPr>
            <a:spLocks noGrp="1" noChangeArrowheads="1"/>
          </p:cNvSpPr>
          <p:nvPr>
            <p:ph type="body" idx="1"/>
          </p:nvPr>
        </p:nvSpPr>
        <p:spPr bwMode="auto">
          <a:xfrm>
            <a:off x="914401" y="4419600"/>
            <a:ext cx="51816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7" rIns="91416" bIns="45707"/>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222750" y="123825"/>
            <a:ext cx="2235200" cy="1676400"/>
          </a:xfrm>
          <a:ln/>
        </p:spPr>
      </p:sp>
      <p:sp>
        <p:nvSpPr>
          <p:cNvPr id="177155" name="Rectangle 3"/>
          <p:cNvSpPr>
            <a:spLocks noGrp="1" noChangeArrowheads="1"/>
          </p:cNvSpPr>
          <p:nvPr>
            <p:ph type="body" idx="1"/>
          </p:nvPr>
        </p:nvSpPr>
        <p:spPr bwMode="auto">
          <a:xfrm>
            <a:off x="914401" y="4419600"/>
            <a:ext cx="5181600" cy="419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7" rIns="91416" bIns="45707"/>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4224338" y="206375"/>
            <a:ext cx="2092325" cy="1568450"/>
          </a:xfrm>
          <a:ln/>
        </p:spPr>
      </p:sp>
      <p:sp>
        <p:nvSpPr>
          <p:cNvPr id="301059"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4224338" y="206375"/>
            <a:ext cx="2092325" cy="1568450"/>
          </a:xfrm>
          <a:ln/>
        </p:spPr>
      </p:sp>
      <p:sp>
        <p:nvSpPr>
          <p:cNvPr id="301059"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4224338" y="206375"/>
            <a:ext cx="2092325" cy="1568450"/>
          </a:xfrm>
          <a:ln/>
        </p:spPr>
      </p:sp>
      <p:sp>
        <p:nvSpPr>
          <p:cNvPr id="301059"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81100" y="696913"/>
            <a:ext cx="4649788" cy="3486150"/>
          </a:xfrm>
          <a:ln/>
        </p:spPr>
      </p:sp>
      <p:sp>
        <p:nvSpPr>
          <p:cNvPr id="224259" name="Rectangle 3"/>
          <p:cNvSpPr>
            <a:spLocks noGrp="1" noChangeArrowheads="1"/>
          </p:cNvSpPr>
          <p:nvPr>
            <p:ph type="body" idx="1"/>
          </p:nvPr>
        </p:nvSpPr>
        <p:spPr bwMode="auto">
          <a:xfrm>
            <a:off x="934720" y="4416510"/>
            <a:ext cx="5140960" cy="4183220"/>
          </a:xfrm>
          <a:prstGeom prst="rect">
            <a:avLst/>
          </a:prstGeom>
          <a:solidFill>
            <a:srgbClr val="FFFFFF"/>
          </a:solidFill>
          <a:ln>
            <a:solidFill>
              <a:srgbClr val="000000"/>
            </a:solidFill>
            <a:miter lim="800000"/>
            <a:headEnd/>
            <a:tailEnd/>
          </a:ln>
        </p:spPr>
        <p:txBody>
          <a:bodyPr lIns="91424" tIns="45712" rIns="91424" bIns="45712"/>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181100" y="696913"/>
            <a:ext cx="4649788" cy="3486150"/>
          </a:xfrm>
          <a:ln/>
        </p:spPr>
      </p:sp>
      <p:sp>
        <p:nvSpPr>
          <p:cNvPr id="225283" name="Rectangle 3"/>
          <p:cNvSpPr>
            <a:spLocks noGrp="1" noChangeArrowheads="1"/>
          </p:cNvSpPr>
          <p:nvPr>
            <p:ph type="body" idx="1"/>
          </p:nvPr>
        </p:nvSpPr>
        <p:spPr bwMode="auto">
          <a:xfrm>
            <a:off x="934720" y="4416510"/>
            <a:ext cx="5140960" cy="4183220"/>
          </a:xfrm>
          <a:prstGeom prst="rect">
            <a:avLst/>
          </a:prstGeom>
          <a:solidFill>
            <a:srgbClr val="FFFFFF"/>
          </a:solidFill>
          <a:ln>
            <a:solidFill>
              <a:srgbClr val="000000"/>
            </a:solidFill>
            <a:miter lim="800000"/>
            <a:headEnd/>
            <a:tailEnd/>
          </a:ln>
        </p:spPr>
        <p:txBody>
          <a:bodyPr lIns="91424" tIns="45712" rIns="91424" bIns="45712"/>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bwMode="auto">
          <a:xfrm>
            <a:off x="702664" y="4416510"/>
            <a:ext cx="5605074" cy="41832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bwMode="auto">
          <a:xfrm>
            <a:off x="702664" y="4416510"/>
            <a:ext cx="5605074" cy="41832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bwMode="auto">
          <a:xfrm>
            <a:off x="702664" y="4416510"/>
            <a:ext cx="5605074" cy="418322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bwMode="auto">
          <a:xfrm>
            <a:off x="701040" y="4414912"/>
            <a:ext cx="5608320" cy="41832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6" rIns="91332" bIns="45666"/>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bwMode="auto">
          <a:xfrm>
            <a:off x="915247" y="4419705"/>
            <a:ext cx="5179907" cy="41912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dirty="0"/>
          </a:p>
        </p:txBody>
      </p:sp>
      <p:sp>
        <p:nvSpPr>
          <p:cNvPr id="39" name="Rectangle 6"/>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5144068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0CBA84E-1684-4AE3-A84F-D9C6F8B3B0CD}" type="slidenum">
              <a:rPr lang="en-US"/>
              <a:pPr>
                <a:defRPr/>
              </a:pPr>
              <a:t>‹#›</a:t>
            </a:fld>
            <a:endParaRPr lang="en-US" dirty="0"/>
          </a:p>
        </p:txBody>
      </p:sp>
    </p:spTree>
    <p:extLst>
      <p:ext uri="{BB962C8B-B14F-4D97-AF65-F5344CB8AC3E}">
        <p14:creationId xmlns:p14="http://schemas.microsoft.com/office/powerpoint/2010/main" val="40559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46394A5-A79C-4DF2-8F56-8E6773044174}" type="slidenum">
              <a:rPr lang="en-US"/>
              <a:pPr>
                <a:defRPr/>
              </a:pPr>
              <a:t>‹#›</a:t>
            </a:fld>
            <a:endParaRPr lang="en-US" dirty="0"/>
          </a:p>
        </p:txBody>
      </p:sp>
    </p:spTree>
    <p:extLst>
      <p:ext uri="{BB962C8B-B14F-4D97-AF65-F5344CB8AC3E}">
        <p14:creationId xmlns:p14="http://schemas.microsoft.com/office/powerpoint/2010/main" val="358087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4BA80190-002D-42E5-9506-844ED3EE0FD1}" type="slidenum">
              <a:rPr lang="en-US"/>
              <a:pPr>
                <a:defRPr/>
              </a:pPr>
              <a:t>‹#›</a:t>
            </a:fld>
            <a:endParaRPr lang="en-US" dirty="0"/>
          </a:p>
        </p:txBody>
      </p:sp>
    </p:spTree>
    <p:extLst>
      <p:ext uri="{BB962C8B-B14F-4D97-AF65-F5344CB8AC3E}">
        <p14:creationId xmlns:p14="http://schemas.microsoft.com/office/powerpoint/2010/main" val="408145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221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7454864"/>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dirty="0"/>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dirty="0"/>
          </a:p>
        </p:txBody>
      </p:sp>
      <p:sp>
        <p:nvSpPr>
          <p:cNvPr id="320519" name="Rectangle 7"/>
          <p:cNvSpPr>
            <a:spLocks noGrp="1" noChangeArrowheads="1"/>
          </p:cNvSpPr>
          <p:nvPr>
            <p:ph type="sldNum" sz="quarter" idx="4"/>
          </p:nvPr>
        </p:nvSpPr>
        <p:spPr bwMode="auto">
          <a:xfrm>
            <a:off x="6475413" y="623728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D3B0D9C4-9099-47D3-9FE4-7BDC63905A41}" type="slidenum">
              <a:rPr lang="en-US"/>
              <a:pPr>
                <a:defRPr/>
              </a:pPr>
              <a:t>‹#›</a:t>
            </a:fld>
            <a:endParaRPr lang="en-US" dirty="0"/>
          </a:p>
        </p:txBody>
      </p:sp>
      <p:grpSp>
        <p:nvGrpSpPr>
          <p:cNvPr id="1032"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2"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3" name="Oval 11"/>
            <p:cNvSpPr>
              <a:spLocks noChangeArrowheads="1"/>
            </p:cNvSpPr>
            <p:nvPr/>
          </p:nvSpPr>
          <p:spPr bwMode="auto">
            <a:xfrm>
              <a:off x="5360" y="960"/>
              <a:ext cx="77"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4"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5"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6" name="Oval 14"/>
            <p:cNvSpPr>
              <a:spLocks noChangeArrowheads="1"/>
            </p:cNvSpPr>
            <p:nvPr/>
          </p:nvSpPr>
          <p:spPr bwMode="auto">
            <a:xfrm>
              <a:off x="5360" y="1072"/>
              <a:ext cx="77"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7" name="Oval 15"/>
            <p:cNvSpPr>
              <a:spLocks noChangeArrowheads="1"/>
            </p:cNvSpPr>
            <p:nvPr/>
          </p:nvSpPr>
          <p:spPr bwMode="auto">
            <a:xfrm>
              <a:off x="5472" y="1072"/>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8" name="Oval 16"/>
            <p:cNvSpPr>
              <a:spLocks noChangeArrowheads="1"/>
            </p:cNvSpPr>
            <p:nvPr/>
          </p:nvSpPr>
          <p:spPr bwMode="auto">
            <a:xfrm>
              <a:off x="5136" y="1184"/>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29" name="Oval 17"/>
            <p:cNvSpPr>
              <a:spLocks noChangeArrowheads="1"/>
            </p:cNvSpPr>
            <p:nvPr/>
          </p:nvSpPr>
          <p:spPr bwMode="auto">
            <a:xfrm>
              <a:off x="5248" y="1184"/>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0" name="Oval 18"/>
            <p:cNvSpPr>
              <a:spLocks noChangeArrowheads="1"/>
            </p:cNvSpPr>
            <p:nvPr/>
          </p:nvSpPr>
          <p:spPr bwMode="auto">
            <a:xfrm>
              <a:off x="5360" y="1184"/>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1" name="Oval 19"/>
            <p:cNvSpPr>
              <a:spLocks noChangeArrowheads="1"/>
            </p:cNvSpPr>
            <p:nvPr/>
          </p:nvSpPr>
          <p:spPr bwMode="auto">
            <a:xfrm>
              <a:off x="5472" y="1184"/>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2" name="Oval 20"/>
            <p:cNvSpPr>
              <a:spLocks noChangeArrowheads="1"/>
            </p:cNvSpPr>
            <p:nvPr/>
          </p:nvSpPr>
          <p:spPr bwMode="auto">
            <a:xfrm>
              <a:off x="5584" y="1184"/>
              <a:ext cx="80"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3"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4"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5" name="Oval 23"/>
            <p:cNvSpPr>
              <a:spLocks noChangeArrowheads="1"/>
            </p:cNvSpPr>
            <p:nvPr/>
          </p:nvSpPr>
          <p:spPr bwMode="auto">
            <a:xfrm>
              <a:off x="5360" y="1296"/>
              <a:ext cx="77"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6" name="Oval 24"/>
            <p:cNvSpPr>
              <a:spLocks noChangeArrowheads="1"/>
            </p:cNvSpPr>
            <p:nvPr/>
          </p:nvSpPr>
          <p:spPr bwMode="auto">
            <a:xfrm>
              <a:off x="5472" y="1296"/>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7"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8"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39" name="Oval 27"/>
            <p:cNvSpPr>
              <a:spLocks noChangeArrowheads="1"/>
            </p:cNvSpPr>
            <p:nvPr/>
          </p:nvSpPr>
          <p:spPr bwMode="auto">
            <a:xfrm>
              <a:off x="5360" y="1408"/>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0" name="Oval 28"/>
            <p:cNvSpPr>
              <a:spLocks noChangeArrowheads="1"/>
            </p:cNvSpPr>
            <p:nvPr/>
          </p:nvSpPr>
          <p:spPr bwMode="auto">
            <a:xfrm>
              <a:off x="5472" y="1408"/>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1"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2"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3"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4" name="Oval 32"/>
            <p:cNvSpPr>
              <a:spLocks noChangeArrowheads="1"/>
            </p:cNvSpPr>
            <p:nvPr/>
          </p:nvSpPr>
          <p:spPr bwMode="auto">
            <a:xfrm>
              <a:off x="5360" y="1520"/>
              <a:ext cx="77"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5" name="Oval 33"/>
            <p:cNvSpPr>
              <a:spLocks noChangeArrowheads="1"/>
            </p:cNvSpPr>
            <p:nvPr/>
          </p:nvSpPr>
          <p:spPr bwMode="auto">
            <a:xfrm>
              <a:off x="5472" y="1520"/>
              <a:ext cx="77"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6" name="Oval 34"/>
            <p:cNvSpPr>
              <a:spLocks noChangeArrowheads="1"/>
            </p:cNvSpPr>
            <p:nvPr/>
          </p:nvSpPr>
          <p:spPr bwMode="auto">
            <a:xfrm>
              <a:off x="5136" y="1632"/>
              <a:ext cx="80"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7" name="Oval 35"/>
            <p:cNvSpPr>
              <a:spLocks noChangeArrowheads="1"/>
            </p:cNvSpPr>
            <p:nvPr/>
          </p:nvSpPr>
          <p:spPr bwMode="auto">
            <a:xfrm>
              <a:off x="5248" y="1632"/>
              <a:ext cx="79"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8" name="Oval 36"/>
            <p:cNvSpPr>
              <a:spLocks noChangeArrowheads="1"/>
            </p:cNvSpPr>
            <p:nvPr/>
          </p:nvSpPr>
          <p:spPr bwMode="auto">
            <a:xfrm>
              <a:off x="5360" y="1632"/>
              <a:ext cx="77" cy="7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49" name="Oval 37"/>
            <p:cNvSpPr>
              <a:spLocks noChangeArrowheads="1"/>
            </p:cNvSpPr>
            <p:nvPr/>
          </p:nvSpPr>
          <p:spPr bwMode="auto">
            <a:xfrm>
              <a:off x="5472" y="1632"/>
              <a:ext cx="77" cy="7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50"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20551" name="Oval 39"/>
            <p:cNvSpPr>
              <a:spLocks noChangeArrowheads="1"/>
            </p:cNvSpPr>
            <p:nvPr/>
          </p:nvSpPr>
          <p:spPr bwMode="auto">
            <a:xfrm>
              <a:off x="5472" y="1744"/>
              <a:ext cx="77"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649" r:id="rId1"/>
    <p:sldLayoutId id="2147484638" r:id="rId2"/>
    <p:sldLayoutId id="2147484641" r:id="rId3"/>
    <p:sldLayoutId id="2147484643" r:id="rId4"/>
    <p:sldLayoutId id="2147484644" r:id="rId5"/>
    <p:sldLayoutId id="2147484651" r:id="rId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172200"/>
            <a:ext cx="51943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itle 4"/>
          <p:cNvSpPr>
            <a:spLocks noGrp="1"/>
          </p:cNvSpPr>
          <p:nvPr>
            <p:ph type="ctrTitle"/>
          </p:nvPr>
        </p:nvSpPr>
        <p:spPr>
          <a:xfrm>
            <a:off x="315913" y="466725"/>
            <a:ext cx="6781800" cy="2314576"/>
          </a:xfrm>
        </p:spPr>
        <p:txBody>
          <a:bodyPr/>
          <a:lstStyle/>
          <a:p>
            <a:pPr algn="l" eaLnBrk="1" hangingPunct="1"/>
            <a:r>
              <a:rPr lang="en-US" sz="3600" dirty="0" smtClean="0"/>
              <a:t>FREE SPEECH LAW AND NORTHERN MICHIGAN UNIVERSITY’S SEXUAL MISCONDUCT POLICY</a:t>
            </a:r>
          </a:p>
        </p:txBody>
      </p:sp>
      <p:sp>
        <p:nvSpPr>
          <p:cNvPr id="2" name="TextBox 1"/>
          <p:cNvSpPr txBox="1"/>
          <p:nvPr/>
        </p:nvSpPr>
        <p:spPr>
          <a:xfrm>
            <a:off x="1280161" y="3665220"/>
            <a:ext cx="4977764" cy="954107"/>
          </a:xfrm>
          <a:prstGeom prst="rect">
            <a:avLst/>
          </a:prstGeom>
          <a:noFill/>
        </p:spPr>
        <p:txBody>
          <a:bodyPr wrap="square" rtlCol="0">
            <a:spAutoFit/>
          </a:bodyPr>
          <a:lstStyle/>
          <a:p>
            <a:r>
              <a:rPr lang="en-US" sz="2800" dirty="0" smtClean="0">
                <a:solidFill>
                  <a:srgbClr val="006666"/>
                </a:solidFill>
              </a:rPr>
              <a:t>Northern Michigan University</a:t>
            </a:r>
          </a:p>
          <a:p>
            <a:r>
              <a:rPr lang="en-US" sz="2800" dirty="0" smtClean="0">
                <a:solidFill>
                  <a:srgbClr val="006666"/>
                </a:solidFill>
              </a:rPr>
              <a:t>October 29 – 31, 2018</a:t>
            </a:r>
            <a:endParaRPr lang="en-US" sz="2800" dirty="0">
              <a:solidFill>
                <a:srgbClr val="00666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eaLnBrk="1" hangingPunct="1"/>
            <a:r>
              <a:rPr lang="en-US" dirty="0" smtClean="0"/>
              <a:t>Retaliation</a:t>
            </a:r>
          </a:p>
        </p:txBody>
      </p:sp>
      <p:sp>
        <p:nvSpPr>
          <p:cNvPr id="3" name="Content Placeholder 2"/>
          <p:cNvSpPr>
            <a:spLocks noGrp="1"/>
          </p:cNvSpPr>
          <p:nvPr>
            <p:ph idx="1"/>
          </p:nvPr>
        </p:nvSpPr>
        <p:spPr/>
        <p:txBody>
          <a:bodyPr>
            <a:normAutofit fontScale="92500"/>
          </a:bodyPr>
          <a:lstStyle/>
          <a:p>
            <a:pPr marL="594360" indent="-457200" eaLnBrk="1" fontAlgn="auto" hangingPunct="1">
              <a:spcAft>
                <a:spcPts val="0"/>
              </a:spcAft>
              <a:defRPr/>
            </a:pPr>
            <a:r>
              <a:rPr lang="en-US" dirty="0" smtClean="0"/>
              <a:t>You cannot lawfully retaliate against employees or students who exercise rights protected under the law.</a:t>
            </a:r>
          </a:p>
          <a:p>
            <a:pPr marL="594360" indent="-457200" eaLnBrk="1" fontAlgn="auto" hangingPunct="1">
              <a:spcAft>
                <a:spcPts val="0"/>
              </a:spcAft>
              <a:defRPr/>
            </a:pPr>
            <a:r>
              <a:rPr lang="en-US" dirty="0" smtClean="0"/>
              <a:t>For instance, if an employee or student:</a:t>
            </a:r>
          </a:p>
          <a:p>
            <a:pPr marL="943610" lvl="1" indent="-457200" eaLnBrk="1" fontAlgn="auto" hangingPunct="1">
              <a:spcAft>
                <a:spcPts val="0"/>
              </a:spcAft>
              <a:defRPr/>
            </a:pPr>
            <a:r>
              <a:rPr lang="en-US" dirty="0" smtClean="0"/>
              <a:t>Claims she was sexually harassed;</a:t>
            </a:r>
          </a:p>
          <a:p>
            <a:pPr marL="943610" lvl="1" indent="-457200" eaLnBrk="1" fontAlgn="auto" hangingPunct="1">
              <a:spcAft>
                <a:spcPts val="0"/>
              </a:spcAft>
              <a:defRPr/>
            </a:pPr>
            <a:r>
              <a:rPr lang="en-US" dirty="0" smtClean="0"/>
              <a:t>Files a discrimination complaint;</a:t>
            </a:r>
          </a:p>
          <a:p>
            <a:pPr marL="943610" lvl="1" indent="-457200" eaLnBrk="1" fontAlgn="auto" hangingPunct="1">
              <a:spcAft>
                <a:spcPts val="0"/>
              </a:spcAft>
              <a:defRPr/>
            </a:pPr>
            <a:r>
              <a:rPr lang="en-US" dirty="0" smtClean="0"/>
              <a:t>Complains to co-workers about pay;</a:t>
            </a:r>
          </a:p>
          <a:p>
            <a:pPr marL="943610" lvl="1" indent="-457200" eaLnBrk="1" fontAlgn="auto" hangingPunct="1">
              <a:spcAft>
                <a:spcPts val="0"/>
              </a:spcAft>
              <a:defRPr/>
            </a:pPr>
            <a:r>
              <a:rPr lang="en-US" dirty="0" smtClean="0"/>
              <a:t>Criticizes management style to fellow co-workers;  </a:t>
            </a:r>
          </a:p>
          <a:p>
            <a:pPr marL="1238885" lvl="2" indent="-457200" eaLnBrk="1" fontAlgn="auto" hangingPunct="1">
              <a:spcAft>
                <a:spcPts val="0"/>
              </a:spcAft>
              <a:defRPr/>
            </a:pPr>
            <a:r>
              <a:rPr lang="en-US" dirty="0" smtClean="0"/>
              <a:t>You </a:t>
            </a:r>
            <a:r>
              <a:rPr lang="en-US" b="1" i="1" u="sng" dirty="0" smtClean="0"/>
              <a:t>cannot</a:t>
            </a:r>
            <a:r>
              <a:rPr lang="en-US" dirty="0" smtClean="0"/>
              <a:t> take any adverse action against them based on their exercise of a right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628332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34101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txBox="1">
            <a:spLocks noChangeArrowheads="1"/>
          </p:cNvSpPr>
          <p:nvPr/>
        </p:nvSpPr>
        <p:spPr>
          <a:xfrm>
            <a:off x="457200" y="122238"/>
            <a:ext cx="7543800" cy="1295400"/>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4400" kern="0" dirty="0" smtClean="0">
                <a:effectLst/>
              </a:rPr>
              <a:t>What Is Unlawful Harassment?</a:t>
            </a:r>
          </a:p>
        </p:txBody>
      </p:sp>
      <p:sp>
        <p:nvSpPr>
          <p:cNvPr id="7" name="Rectangle 37"/>
          <p:cNvSpPr txBox="1">
            <a:spLocks noChangeArrowheads="1"/>
          </p:cNvSpPr>
          <p:nvPr/>
        </p:nvSpPr>
        <p:spPr bwMode="auto">
          <a:xfrm>
            <a:off x="0" y="2125980"/>
            <a:ext cx="8137525" cy="504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39725" indent="-339725">
              <a:lnSpc>
                <a:spcPct val="80000"/>
              </a:lnSpc>
              <a:buFontTx/>
              <a:buNone/>
              <a:defRPr/>
            </a:pPr>
            <a:r>
              <a:rPr lang="en-US" i="1" kern="0" dirty="0" smtClean="0">
                <a:effectLst/>
              </a:rPr>
              <a:t>	</a:t>
            </a:r>
            <a:r>
              <a:rPr lang="en-US" i="1" kern="0" dirty="0" smtClean="0">
                <a:solidFill>
                  <a:srgbClr val="00B0F0"/>
                </a:solidFill>
              </a:rPr>
              <a:t>Unwelcome</a:t>
            </a:r>
            <a:r>
              <a:rPr lang="en-US" kern="0" dirty="0" smtClean="0">
                <a:effectLst/>
              </a:rPr>
              <a:t> conduct based on an employee’s or student’s membership in a protected category that:</a:t>
            </a:r>
          </a:p>
          <a:p>
            <a:pPr lvl="2">
              <a:lnSpc>
                <a:spcPct val="80000"/>
              </a:lnSpc>
              <a:defRPr/>
            </a:pPr>
            <a:r>
              <a:rPr lang="en-US" kern="0" dirty="0" smtClean="0">
                <a:effectLst/>
              </a:rPr>
              <a:t>Interferes with a student’s educational opportunities</a:t>
            </a:r>
            <a:endParaRPr lang="en-US" kern="0" dirty="0">
              <a:effectLst/>
            </a:endParaRPr>
          </a:p>
          <a:p>
            <a:pPr lvl="2">
              <a:lnSpc>
                <a:spcPct val="80000"/>
              </a:lnSpc>
              <a:defRPr/>
            </a:pPr>
            <a:r>
              <a:rPr lang="en-US" kern="0" dirty="0" smtClean="0">
                <a:effectLst/>
              </a:rPr>
              <a:t>Interferes with an employee’s job performance; or</a:t>
            </a:r>
            <a:endParaRPr lang="en-US" kern="0" dirty="0">
              <a:effectLst/>
            </a:endParaRPr>
          </a:p>
          <a:p>
            <a:pPr lvl="2">
              <a:lnSpc>
                <a:spcPct val="80000"/>
              </a:lnSpc>
              <a:defRPr/>
            </a:pPr>
            <a:r>
              <a:rPr lang="en-US" kern="0" dirty="0" smtClean="0">
                <a:effectLst/>
              </a:rPr>
              <a:t>Creates an intimidating, hostile, or offensive work environment.</a:t>
            </a:r>
          </a:p>
        </p:txBody>
      </p:sp>
    </p:spTree>
    <p:extLst>
      <p:ext uri="{BB962C8B-B14F-4D97-AF65-F5344CB8AC3E}">
        <p14:creationId xmlns:p14="http://schemas.microsoft.com/office/powerpoint/2010/main" val="6673686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txBox="1">
            <a:spLocks noChangeArrowheads="1"/>
          </p:cNvSpPr>
          <p:nvPr/>
        </p:nvSpPr>
        <p:spPr>
          <a:xfrm>
            <a:off x="457200" y="415926"/>
            <a:ext cx="7543800" cy="1295400"/>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4800" kern="0" dirty="0" smtClean="0">
                <a:effectLst/>
              </a:rPr>
              <a:t>Two Types</a:t>
            </a:r>
          </a:p>
        </p:txBody>
      </p:sp>
      <p:sp>
        <p:nvSpPr>
          <p:cNvPr id="7" name="Rectangle 37"/>
          <p:cNvSpPr txBox="1">
            <a:spLocks noChangeArrowheads="1"/>
          </p:cNvSpPr>
          <p:nvPr/>
        </p:nvSpPr>
        <p:spPr bwMode="auto">
          <a:xfrm>
            <a:off x="160338" y="1712913"/>
            <a:ext cx="8137525" cy="434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nSpc>
                <a:spcPct val="80000"/>
              </a:lnSpc>
              <a:buClrTx/>
              <a:buFont typeface="Wingdings" pitchFamily="2" charset="2"/>
              <a:buChar char="Ø"/>
              <a:defRPr/>
            </a:pPr>
            <a:endParaRPr lang="en-US" kern="0" dirty="0" smtClean="0">
              <a:effectLst/>
            </a:endParaRPr>
          </a:p>
          <a:p>
            <a:pPr marL="1422400" lvl="1" indent="-571500">
              <a:lnSpc>
                <a:spcPct val="80000"/>
              </a:lnSpc>
              <a:buClrTx/>
              <a:buFont typeface="Wingdings" pitchFamily="2" charset="2"/>
              <a:buChar char="Ø"/>
              <a:defRPr/>
            </a:pPr>
            <a:r>
              <a:rPr lang="en-US" sz="4400" kern="0" dirty="0" smtClean="0">
                <a:effectLst/>
              </a:rPr>
              <a:t>Quid Pro Quo</a:t>
            </a:r>
          </a:p>
          <a:p>
            <a:pPr marL="1422400" lvl="1" indent="-571500">
              <a:lnSpc>
                <a:spcPct val="80000"/>
              </a:lnSpc>
              <a:buClrTx/>
              <a:buFont typeface="Wingdings" pitchFamily="2" charset="2"/>
              <a:buChar char="Ø"/>
              <a:defRPr/>
            </a:pPr>
            <a:endParaRPr lang="en-US" sz="4400" kern="0" dirty="0" smtClean="0">
              <a:effectLst/>
            </a:endParaRPr>
          </a:p>
          <a:p>
            <a:pPr marL="1422400" lvl="1" indent="-571500">
              <a:lnSpc>
                <a:spcPct val="80000"/>
              </a:lnSpc>
              <a:buClrTx/>
              <a:buFont typeface="Wingdings" pitchFamily="2" charset="2"/>
              <a:buChar char="Ø"/>
              <a:defRPr/>
            </a:pPr>
            <a:r>
              <a:rPr lang="en-US" sz="4400" kern="0" dirty="0" smtClean="0">
                <a:effectLst/>
              </a:rPr>
              <a:t>Hostile Environment</a:t>
            </a:r>
          </a:p>
        </p:txBody>
      </p:sp>
    </p:spTree>
    <p:extLst>
      <p:ext uri="{BB962C8B-B14F-4D97-AF65-F5344CB8AC3E}">
        <p14:creationId xmlns:p14="http://schemas.microsoft.com/office/powerpoint/2010/main" val="3961842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txBox="1">
            <a:spLocks noChangeArrowheads="1"/>
          </p:cNvSpPr>
          <p:nvPr/>
        </p:nvSpPr>
        <p:spPr>
          <a:xfrm>
            <a:off x="457200" y="769938"/>
            <a:ext cx="7543800" cy="1295400"/>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4400" kern="0" dirty="0" smtClean="0">
                <a:effectLst/>
              </a:rPr>
              <a:t>Quid Pro Quo Harassment</a:t>
            </a:r>
          </a:p>
        </p:txBody>
      </p:sp>
      <p:sp>
        <p:nvSpPr>
          <p:cNvPr id="7" name="Rectangle 37"/>
          <p:cNvSpPr txBox="1">
            <a:spLocks noChangeArrowheads="1"/>
          </p:cNvSpPr>
          <p:nvPr/>
        </p:nvSpPr>
        <p:spPr bwMode="auto">
          <a:xfrm>
            <a:off x="457200" y="1712913"/>
            <a:ext cx="7840663" cy="48006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39725" indent="-339725">
              <a:lnSpc>
                <a:spcPct val="80000"/>
              </a:lnSpc>
              <a:buFontTx/>
              <a:buNone/>
              <a:defRPr/>
            </a:pPr>
            <a:r>
              <a:rPr lang="en-US" i="1" kern="0" dirty="0" smtClean="0">
                <a:effectLst/>
              </a:rPr>
              <a:t>	</a:t>
            </a:r>
            <a:endParaRPr lang="en-US" kern="0" dirty="0" smtClean="0">
              <a:effectLst/>
            </a:endParaRPr>
          </a:p>
          <a:p>
            <a:pPr>
              <a:defRPr/>
            </a:pPr>
            <a:r>
              <a:rPr lang="en-US" dirty="0">
                <a:effectLst/>
              </a:rPr>
              <a:t>Taking any tangible employment action based on an agreement or refusal to engage in sex, dating, etc.</a:t>
            </a:r>
          </a:p>
          <a:p>
            <a:pPr>
              <a:defRPr/>
            </a:pPr>
            <a:r>
              <a:rPr lang="en-US" dirty="0">
                <a:effectLst/>
              </a:rPr>
              <a:t>Typically involves a threat or promise of a benefit linked </a:t>
            </a:r>
            <a:r>
              <a:rPr lang="en-US" dirty="0" smtClean="0">
                <a:effectLst/>
              </a:rPr>
              <a:t>to </a:t>
            </a:r>
            <a:r>
              <a:rPr lang="en-US" dirty="0">
                <a:effectLst/>
              </a:rPr>
              <a:t>sex</a:t>
            </a:r>
          </a:p>
        </p:txBody>
      </p:sp>
    </p:spTree>
    <p:extLst>
      <p:ext uri="{BB962C8B-B14F-4D97-AF65-F5344CB8AC3E}">
        <p14:creationId xmlns:p14="http://schemas.microsoft.com/office/powerpoint/2010/main" val="41251942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txBox="1">
            <a:spLocks noChangeArrowheads="1"/>
          </p:cNvSpPr>
          <p:nvPr/>
        </p:nvSpPr>
        <p:spPr>
          <a:xfrm>
            <a:off x="457200" y="122238"/>
            <a:ext cx="7543800" cy="1295400"/>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4400" kern="0" dirty="0" smtClean="0">
                <a:effectLst/>
              </a:rPr>
              <a:t>Hostile Environment Harassment</a:t>
            </a:r>
          </a:p>
        </p:txBody>
      </p:sp>
      <p:sp>
        <p:nvSpPr>
          <p:cNvPr id="7" name="Rectangle 37"/>
          <p:cNvSpPr txBox="1">
            <a:spLocks noChangeArrowheads="1"/>
          </p:cNvSpPr>
          <p:nvPr/>
        </p:nvSpPr>
        <p:spPr bwMode="auto">
          <a:xfrm>
            <a:off x="457200" y="1408113"/>
            <a:ext cx="78406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339725" indent="-339725">
              <a:lnSpc>
                <a:spcPct val="80000"/>
              </a:lnSpc>
              <a:buFontTx/>
              <a:buNone/>
              <a:defRPr/>
            </a:pPr>
            <a:r>
              <a:rPr lang="en-US" i="1" kern="0" dirty="0" smtClean="0">
                <a:effectLst/>
              </a:rPr>
              <a:t>	</a:t>
            </a:r>
            <a:endParaRPr lang="en-US" dirty="0" smtClean="0">
              <a:solidFill>
                <a:srgbClr val="00B0F0"/>
              </a:solidFill>
            </a:endParaRPr>
          </a:p>
          <a:p>
            <a:pPr>
              <a:defRPr/>
            </a:pPr>
            <a:r>
              <a:rPr lang="en-US" sz="4000" dirty="0">
                <a:effectLst/>
              </a:rPr>
              <a:t>Effect of interfering with person’s </a:t>
            </a:r>
            <a:r>
              <a:rPr lang="en-US" sz="4000" dirty="0" smtClean="0">
                <a:effectLst/>
              </a:rPr>
              <a:t>work or education; </a:t>
            </a:r>
            <a:r>
              <a:rPr lang="en-US" sz="4000" i="1" dirty="0">
                <a:effectLst/>
              </a:rPr>
              <a:t>or </a:t>
            </a:r>
          </a:p>
          <a:p>
            <a:pPr>
              <a:defRPr/>
            </a:pPr>
            <a:r>
              <a:rPr lang="en-US" sz="4000" dirty="0">
                <a:effectLst/>
              </a:rPr>
              <a:t>Create an intimidating, </a:t>
            </a:r>
            <a:br>
              <a:rPr lang="en-US" sz="4000" dirty="0">
                <a:effectLst/>
              </a:rPr>
            </a:br>
            <a:r>
              <a:rPr lang="en-US" sz="4000" dirty="0">
                <a:effectLst/>
              </a:rPr>
              <a:t>hostile, or offensive </a:t>
            </a:r>
            <a:br>
              <a:rPr lang="en-US" sz="4000" dirty="0">
                <a:effectLst/>
              </a:rPr>
            </a:br>
            <a:r>
              <a:rPr lang="en-US" sz="4000" dirty="0" smtClean="0">
                <a:effectLst/>
              </a:rPr>
              <a:t>working or education </a:t>
            </a:r>
            <a:r>
              <a:rPr lang="en-US" sz="4000" dirty="0">
                <a:effectLst/>
              </a:rPr>
              <a:t>environment</a:t>
            </a:r>
          </a:p>
        </p:txBody>
      </p:sp>
    </p:spTree>
    <p:extLst>
      <p:ext uri="{BB962C8B-B14F-4D97-AF65-F5344CB8AC3E}">
        <p14:creationId xmlns:p14="http://schemas.microsoft.com/office/powerpoint/2010/main" val="9133543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6"/>
          <p:cNvSpPr txBox="1">
            <a:spLocks noChangeArrowheads="1"/>
          </p:cNvSpPr>
          <p:nvPr/>
        </p:nvSpPr>
        <p:spPr>
          <a:xfrm>
            <a:off x="457200" y="398463"/>
            <a:ext cx="7543800" cy="1295400"/>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4800" kern="0" dirty="0" smtClean="0">
                <a:effectLst/>
              </a:rPr>
              <a:t>Unwelcome</a:t>
            </a:r>
          </a:p>
        </p:txBody>
      </p:sp>
      <p:sp>
        <p:nvSpPr>
          <p:cNvPr id="8" name="Rectangle 3"/>
          <p:cNvSpPr txBox="1">
            <a:spLocks noChangeArrowheads="1"/>
          </p:cNvSpPr>
          <p:nvPr/>
        </p:nvSpPr>
        <p:spPr bwMode="auto">
          <a:xfrm>
            <a:off x="65088" y="1693863"/>
            <a:ext cx="907891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indent="9525">
              <a:lnSpc>
                <a:spcPct val="80000"/>
              </a:lnSpc>
              <a:buFontTx/>
              <a:buNone/>
              <a:defRPr/>
            </a:pPr>
            <a:r>
              <a:rPr lang="en-US" sz="4400" kern="0" dirty="0" smtClean="0">
                <a:effectLst/>
              </a:rPr>
              <a:t>How do I know if the potentially offensive conduct is unwelcome? </a:t>
            </a:r>
          </a:p>
        </p:txBody>
      </p:sp>
      <p:sp>
        <p:nvSpPr>
          <p:cNvPr id="9" name="Rectangle 6"/>
          <p:cNvSpPr txBox="1">
            <a:spLocks noChangeArrowheads="1"/>
          </p:cNvSpPr>
          <p:nvPr/>
        </p:nvSpPr>
        <p:spPr bwMode="auto">
          <a:xfrm>
            <a:off x="1009650" y="2872740"/>
            <a:ext cx="788670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nSpc>
                <a:spcPct val="80000"/>
              </a:lnSpc>
              <a:defRPr/>
            </a:pPr>
            <a:r>
              <a:rPr lang="en-US" sz="3600" kern="0" dirty="0" smtClean="0">
                <a:effectLst/>
              </a:rPr>
              <a:t>Employee or student complains</a:t>
            </a:r>
          </a:p>
          <a:p>
            <a:pPr>
              <a:lnSpc>
                <a:spcPct val="80000"/>
              </a:lnSpc>
              <a:defRPr/>
            </a:pPr>
            <a:r>
              <a:rPr lang="en-US" sz="3600" kern="0" dirty="0" smtClean="0">
                <a:effectLst/>
              </a:rPr>
              <a:t>Verbal response (or lack of one)</a:t>
            </a:r>
          </a:p>
          <a:p>
            <a:pPr>
              <a:lnSpc>
                <a:spcPct val="80000"/>
              </a:lnSpc>
              <a:defRPr/>
            </a:pPr>
            <a:r>
              <a:rPr lang="en-US" sz="3600" kern="0" dirty="0" smtClean="0">
                <a:effectLst/>
              </a:rPr>
              <a:t>Expression changes</a:t>
            </a:r>
          </a:p>
          <a:p>
            <a:pPr>
              <a:lnSpc>
                <a:spcPct val="80000"/>
              </a:lnSpc>
              <a:defRPr/>
            </a:pPr>
            <a:r>
              <a:rPr lang="en-US" sz="3600" kern="0" dirty="0" smtClean="0">
                <a:effectLst/>
              </a:rPr>
              <a:t>Body language</a:t>
            </a:r>
          </a:p>
          <a:p>
            <a:pPr>
              <a:lnSpc>
                <a:spcPct val="80000"/>
              </a:lnSpc>
              <a:defRPr/>
            </a:pPr>
            <a:r>
              <a:rPr lang="en-US" sz="3600" kern="0" dirty="0" smtClean="0">
                <a:effectLst/>
              </a:rPr>
              <a:t>Avoidance</a:t>
            </a:r>
            <a:endParaRPr lang="en-US" sz="3600" kern="0" dirty="0">
              <a:effectLst/>
            </a:endParaRPr>
          </a:p>
          <a:p>
            <a:pPr marL="0" indent="0">
              <a:lnSpc>
                <a:spcPct val="80000"/>
              </a:lnSpc>
              <a:buNone/>
              <a:defRPr/>
            </a:pPr>
            <a:r>
              <a:rPr lang="en-US" sz="2400" kern="0" dirty="0" smtClean="0">
                <a:effectLst/>
              </a:rPr>
              <a:t>Note:  The recipient is not obligated to give notice; instead the actor is required to comply with policy and law.</a:t>
            </a:r>
          </a:p>
        </p:txBody>
      </p:sp>
    </p:spTree>
    <p:extLst>
      <p:ext uri="{BB962C8B-B14F-4D97-AF65-F5344CB8AC3E}">
        <p14:creationId xmlns:p14="http://schemas.microsoft.com/office/powerpoint/2010/main" val="3417034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603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4400" kern="0" dirty="0" smtClean="0">
                <a:effectLst/>
              </a:rPr>
              <a:t>Offensive to Recipient </a:t>
            </a:r>
            <a:r>
              <a:rPr lang="en-US" sz="4400" i="1" kern="0" dirty="0" smtClean="0">
                <a:effectLst/>
              </a:rPr>
              <a:t>and</a:t>
            </a:r>
            <a:r>
              <a:rPr lang="en-US" sz="4400" kern="0" dirty="0" smtClean="0">
                <a:effectLst/>
              </a:rPr>
              <a:t/>
            </a:r>
            <a:br>
              <a:rPr lang="en-US" sz="4400" kern="0" dirty="0" smtClean="0">
                <a:effectLst/>
              </a:rPr>
            </a:br>
            <a:r>
              <a:rPr lang="en-US" sz="4400" kern="0" dirty="0" smtClean="0">
                <a:effectLst/>
              </a:rPr>
              <a:t> to “Reasonable Person”</a:t>
            </a:r>
          </a:p>
        </p:txBody>
      </p:sp>
      <p:sp>
        <p:nvSpPr>
          <p:cNvPr id="3" name="Rectangle 6"/>
          <p:cNvSpPr txBox="1">
            <a:spLocks noChangeArrowheads="1"/>
          </p:cNvSpPr>
          <p:nvPr/>
        </p:nvSpPr>
        <p:spPr bwMode="auto">
          <a:xfrm>
            <a:off x="541338" y="2751138"/>
            <a:ext cx="7275512" cy="1930400"/>
          </a:xfrm>
          <a:prstGeom prst="rect">
            <a:avLst/>
          </a:prstGeom>
          <a:noFill/>
          <a:ln>
            <a:noFill/>
          </a:ln>
          <a:effectLst/>
          <a:extLst>
            <a:ext uri="{909E8E84-426E-40DD-AFC4-6F175D3DCCD1}">
              <a14:hiddenFill xmlns:a14="http://schemas.microsoft.com/office/drawing/2010/main">
                <a:solidFill>
                  <a:schemeClr val="tx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buClr>
                <a:schemeClr val="accent1"/>
              </a:buClr>
              <a:buFont typeface="Wingdings" pitchFamily="2" charset="2"/>
              <a:buChar char="§"/>
            </a:pPr>
            <a:r>
              <a:rPr lang="en-US" sz="3600" kern="0" dirty="0" smtClean="0">
                <a:solidFill>
                  <a:schemeClr val="accent1"/>
                </a:solidFill>
                <a:effectLst/>
              </a:rPr>
              <a:t>Subjective – </a:t>
            </a:r>
            <a:br>
              <a:rPr lang="en-US" sz="3600" kern="0" dirty="0" smtClean="0">
                <a:solidFill>
                  <a:schemeClr val="accent1"/>
                </a:solidFill>
                <a:effectLst/>
              </a:rPr>
            </a:br>
            <a:r>
              <a:rPr lang="en-US" sz="3600" kern="0" dirty="0" smtClean="0">
                <a:solidFill>
                  <a:schemeClr val="accent1"/>
                </a:solidFill>
                <a:effectLst/>
              </a:rPr>
              <a:t>Was it offensive to the recipient?</a:t>
            </a:r>
          </a:p>
        </p:txBody>
      </p:sp>
      <p:sp>
        <p:nvSpPr>
          <p:cNvPr id="4" name="Text Box 8"/>
          <p:cNvSpPr txBox="1">
            <a:spLocks noChangeArrowheads="1"/>
          </p:cNvSpPr>
          <p:nvPr/>
        </p:nvSpPr>
        <p:spPr bwMode="auto">
          <a:xfrm>
            <a:off x="257175" y="2062163"/>
            <a:ext cx="8397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dirty="0">
                <a:solidFill>
                  <a:schemeClr val="tx1"/>
                </a:solidFill>
                <a:effectLst/>
              </a:rPr>
              <a:t>Viewed from the </a:t>
            </a:r>
            <a:r>
              <a:rPr lang="en-US" sz="3200" b="1" i="1" dirty="0">
                <a:solidFill>
                  <a:schemeClr val="tx1"/>
                </a:solidFill>
                <a:effectLst/>
              </a:rPr>
              <a:t>perspective of the victim</a:t>
            </a:r>
          </a:p>
        </p:txBody>
      </p:sp>
      <p:sp>
        <p:nvSpPr>
          <p:cNvPr id="5" name="Rectangle 7"/>
          <p:cNvSpPr>
            <a:spLocks noChangeArrowheads="1"/>
          </p:cNvSpPr>
          <p:nvPr/>
        </p:nvSpPr>
        <p:spPr bwMode="auto">
          <a:xfrm>
            <a:off x="541338" y="4130675"/>
            <a:ext cx="7153276" cy="1930400"/>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45000"/>
              </a:spcBef>
              <a:buFontTx/>
              <a:buChar char="•"/>
              <a:defRPr/>
            </a:pPr>
            <a:r>
              <a:rPr lang="en-US" sz="3600" dirty="0">
                <a:solidFill>
                  <a:schemeClr val="accent1"/>
                </a:solidFill>
                <a:effectLst/>
              </a:rPr>
              <a:t>Objective – </a:t>
            </a:r>
            <a:br>
              <a:rPr lang="en-US" sz="3600" dirty="0">
                <a:solidFill>
                  <a:schemeClr val="accent1"/>
                </a:solidFill>
                <a:effectLst/>
              </a:rPr>
            </a:br>
            <a:r>
              <a:rPr lang="en-US" sz="3600" dirty="0">
                <a:solidFill>
                  <a:schemeClr val="accent1"/>
                </a:solidFill>
                <a:effectLst/>
              </a:rPr>
              <a:t>Would a “reasonable person” </a:t>
            </a:r>
            <a:br>
              <a:rPr lang="en-US" sz="3600" dirty="0">
                <a:solidFill>
                  <a:schemeClr val="accent1"/>
                </a:solidFill>
                <a:effectLst/>
              </a:rPr>
            </a:br>
            <a:r>
              <a:rPr lang="en-US" sz="3600" dirty="0">
                <a:solidFill>
                  <a:schemeClr val="accent1"/>
                </a:solidFill>
                <a:effectLst/>
              </a:rPr>
              <a:t>find it offensive?</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6273800"/>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42950" y="1714500"/>
            <a:ext cx="80391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581025" indent="-581025" eaLnBrk="1" hangingPunct="1">
              <a:lnSpc>
                <a:spcPct val="95000"/>
              </a:lnSpc>
              <a:spcBef>
                <a:spcPct val="30000"/>
              </a:spcBef>
              <a:buFontTx/>
              <a:buBlip>
                <a:blip r:embed="rId2"/>
              </a:buBlip>
            </a:pPr>
            <a:r>
              <a:rPr lang="en-US" sz="3600" kern="0" dirty="0" smtClean="0">
                <a:effectLst/>
              </a:rPr>
              <a:t>Male harasser, female recipient</a:t>
            </a:r>
          </a:p>
          <a:p>
            <a:pPr marL="581025" indent="-581025" eaLnBrk="1" hangingPunct="1">
              <a:lnSpc>
                <a:spcPct val="95000"/>
              </a:lnSpc>
              <a:spcBef>
                <a:spcPct val="30000"/>
              </a:spcBef>
              <a:buFontTx/>
              <a:buBlip>
                <a:blip r:embed="rId2"/>
              </a:buBlip>
            </a:pPr>
            <a:r>
              <a:rPr lang="en-US" sz="3600" kern="0" dirty="0" smtClean="0">
                <a:effectLst/>
              </a:rPr>
              <a:t>Female harasser, male recipient</a:t>
            </a:r>
          </a:p>
          <a:p>
            <a:pPr marL="581025" indent="-581025" eaLnBrk="1" hangingPunct="1">
              <a:lnSpc>
                <a:spcPct val="95000"/>
              </a:lnSpc>
              <a:spcBef>
                <a:spcPct val="30000"/>
              </a:spcBef>
              <a:buFontTx/>
              <a:buBlip>
                <a:blip r:embed="rId2"/>
              </a:buBlip>
            </a:pPr>
            <a:r>
              <a:rPr lang="en-US" sz="3600" kern="0" dirty="0" smtClean="0">
                <a:effectLst/>
              </a:rPr>
              <a:t>Harasser of the same sex</a:t>
            </a:r>
          </a:p>
          <a:p>
            <a:pPr marL="581025" indent="-581025" eaLnBrk="1" hangingPunct="1">
              <a:lnSpc>
                <a:spcPct val="95000"/>
              </a:lnSpc>
              <a:spcBef>
                <a:spcPct val="30000"/>
              </a:spcBef>
              <a:buFontTx/>
              <a:buBlip>
                <a:blip r:embed="rId2"/>
              </a:buBlip>
            </a:pPr>
            <a:r>
              <a:rPr lang="en-US" sz="3600" kern="0" dirty="0" smtClean="0">
                <a:effectLst/>
              </a:rPr>
              <a:t>Member of protected category: race, religion, nationality, weight, sexual orientation, etc.</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1" y="198438"/>
            <a:ext cx="6838950" cy="762000"/>
          </a:xfrm>
          <a:prstGeom prst="rect">
            <a:avLst/>
          </a:prstGeom>
          <a:solidFill>
            <a:schemeClr val="tx2"/>
          </a:solidFill>
          <a:ln>
            <a:noFill/>
          </a:ln>
          <a:effectLst/>
          <a:extLst/>
        </p:spPr>
        <p:txBody>
          <a:bodyPr wrap="square">
            <a:spAutoFit/>
          </a:bodyPr>
          <a:lstStyle/>
          <a:p>
            <a:pPr algn="ctr">
              <a:defRPr/>
            </a:pPr>
            <a:r>
              <a:rPr lang="en-US" sz="4400" dirty="0">
                <a:effectLst>
                  <a:outerShdw blurRad="38100" dist="38100" dir="2700000" algn="tl">
                    <a:srgbClr val="000000"/>
                  </a:outerShdw>
                </a:effectLst>
              </a:rPr>
              <a:t>Who Can Be </a:t>
            </a:r>
            <a:r>
              <a:rPr lang="en-US" sz="4400" dirty="0" smtClean="0">
                <a:effectLst>
                  <a:outerShdw blurRad="38100" dist="38100" dir="2700000" algn="tl">
                    <a:srgbClr val="000000"/>
                  </a:outerShdw>
                </a:effectLst>
              </a:rPr>
              <a:t>Harassed?</a:t>
            </a:r>
            <a:endParaRPr lang="en-US" sz="4400" dirty="0">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160714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260475" y="2360613"/>
            <a:ext cx="6411913" cy="2971800"/>
          </a:xfrm>
          <a:extLst>
            <a:ext uri="{909E8E84-426E-40DD-AFC4-6F175D3DCCD1}">
              <a14:hiddenFill xmlns:a14="http://schemas.microsoft.com/office/drawing/2010/main">
                <a:solidFill>
                  <a:srgbClr val="0099FF"/>
                </a:solidFill>
              </a14:hiddenFill>
            </a:ext>
          </a:extLst>
        </p:spPr>
        <p:txBody>
          <a:bodyPr/>
          <a:lstStyle/>
          <a:p>
            <a:pPr marL="511175" indent="-511175" eaLnBrk="1" hangingPunct="1">
              <a:buClr>
                <a:srgbClr val="FFFF66"/>
              </a:buClr>
              <a:buFont typeface="Wingdings" pitchFamily="2" charset="2"/>
              <a:buBlip>
                <a:blip r:embed="rId2"/>
              </a:buBlip>
            </a:pPr>
            <a:r>
              <a:rPr lang="en-US" sz="4100" dirty="0" smtClean="0"/>
              <a:t>In the workplace</a:t>
            </a:r>
          </a:p>
          <a:p>
            <a:pPr marL="511175" indent="-511175" eaLnBrk="1" hangingPunct="1">
              <a:buClr>
                <a:srgbClr val="FFFF66"/>
              </a:buClr>
              <a:buFont typeface="Wingdings" pitchFamily="2" charset="2"/>
              <a:buBlip>
                <a:blip r:embed="rId2"/>
              </a:buBlip>
            </a:pPr>
            <a:r>
              <a:rPr lang="en-US" sz="4100" dirty="0" smtClean="0"/>
              <a:t>At work-related events</a:t>
            </a:r>
          </a:p>
          <a:p>
            <a:pPr marL="511175" indent="-511175" eaLnBrk="1" hangingPunct="1">
              <a:buClr>
                <a:srgbClr val="FFFF66"/>
              </a:buClr>
              <a:buFont typeface="Wingdings" pitchFamily="2" charset="2"/>
              <a:buBlip>
                <a:blip r:embed="rId2"/>
              </a:buBlip>
            </a:pPr>
            <a:r>
              <a:rPr lang="en-US" sz="4100" dirty="0" smtClean="0"/>
              <a:t>At any other place if conduct is tied to work</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1" y="198438"/>
            <a:ext cx="6838950" cy="1446550"/>
          </a:xfrm>
          <a:prstGeom prst="rect">
            <a:avLst/>
          </a:prstGeom>
          <a:solidFill>
            <a:schemeClr val="tx2"/>
          </a:solidFill>
          <a:ln>
            <a:noFill/>
          </a:ln>
          <a:effectLst/>
          <a:extLst/>
        </p:spPr>
        <p:txBody>
          <a:bodyPr wrap="square">
            <a:spAutoFit/>
          </a:bodyPr>
          <a:lstStyle/>
          <a:p>
            <a:pPr algn="ctr">
              <a:defRPr/>
            </a:pPr>
            <a:r>
              <a:rPr lang="en-US" sz="4400" dirty="0">
                <a:solidFill>
                  <a:srgbClr val="FFFF66"/>
                </a:solidFill>
                <a:effectLst>
                  <a:outerShdw blurRad="38100" dist="38100" dir="2700000" algn="tl">
                    <a:srgbClr val="000000"/>
                  </a:outerShdw>
                </a:effectLst>
              </a:rPr>
              <a:t>Where Can Harassment Occur?</a:t>
            </a:r>
          </a:p>
        </p:txBody>
      </p:sp>
    </p:spTree>
    <p:extLst>
      <p:ext uri="{BB962C8B-B14F-4D97-AF65-F5344CB8AC3E}">
        <p14:creationId xmlns:p14="http://schemas.microsoft.com/office/powerpoint/2010/main" val="62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9" name="Rectangle 3"/>
          <p:cNvSpPr>
            <a:spLocks noChangeArrowheads="1"/>
          </p:cNvSpPr>
          <p:nvPr/>
        </p:nvSpPr>
        <p:spPr bwMode="auto">
          <a:xfrm>
            <a:off x="2903538" y="2995613"/>
            <a:ext cx="24449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8800" b="1" dirty="0">
                <a:solidFill>
                  <a:srgbClr val="C00000"/>
                </a:solidFill>
                <a:effectLst>
                  <a:outerShdw blurRad="38100" dist="38100" dir="2700000" algn="tl">
                    <a:srgbClr val="000000"/>
                  </a:outerShdw>
                </a:effectLst>
              </a:rPr>
              <a:t>YES</a:t>
            </a:r>
          </a:p>
        </p:txBody>
      </p:sp>
      <p:sp>
        <p:nvSpPr>
          <p:cNvPr id="75780" name="Rectangle 4"/>
          <p:cNvSpPr>
            <a:spLocks noGrp="1" noChangeArrowheads="1"/>
          </p:cNvSpPr>
          <p:nvPr>
            <p:ph type="title"/>
          </p:nvPr>
        </p:nvSpPr>
        <p:spPr>
          <a:xfrm>
            <a:off x="420688" y="482600"/>
            <a:ext cx="8208962" cy="1708150"/>
          </a:xfrm>
        </p:spPr>
        <p:txBody>
          <a:bodyPr/>
          <a:lstStyle/>
          <a:p>
            <a:pPr eaLnBrk="1" hangingPunct="1"/>
            <a:r>
              <a:rPr lang="en-US" sz="6000" dirty="0" smtClean="0"/>
              <a:t>Can </a:t>
            </a:r>
            <a:r>
              <a:rPr lang="en-US" sz="6000" i="1" dirty="0" smtClean="0"/>
              <a:t>You</a:t>
            </a:r>
            <a:r>
              <a:rPr lang="en-US" sz="6000" dirty="0" smtClean="0"/>
              <a:t> be </a:t>
            </a:r>
            <a:br>
              <a:rPr lang="en-US" sz="6000" dirty="0" smtClean="0"/>
            </a:br>
            <a:r>
              <a:rPr lang="en-US" sz="6000" dirty="0" smtClean="0"/>
              <a:t>Individually Liable?</a:t>
            </a:r>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627856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1859"/>
                                        </p:tgtEl>
                                        <p:attrNameLst>
                                          <p:attrName>style.visibility</p:attrName>
                                        </p:attrNameLst>
                                      </p:cBhvr>
                                      <p:to>
                                        <p:strVal val="visible"/>
                                      </p:to>
                                    </p:set>
                                    <p:animEffect transition="in" filter="fade">
                                      <p:cBhvr>
                                        <p:cTn id="7" dur="500"/>
                                        <p:tgtEl>
                                          <p:spTgt spid="204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18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a:t>
            </a:r>
            <a:endParaRPr lang="en-US" dirty="0"/>
          </a:p>
        </p:txBody>
      </p:sp>
      <p:sp>
        <p:nvSpPr>
          <p:cNvPr id="3" name="Content Placeholder 2"/>
          <p:cNvSpPr>
            <a:spLocks noGrp="1"/>
          </p:cNvSpPr>
          <p:nvPr>
            <p:ph idx="1"/>
          </p:nvPr>
        </p:nvSpPr>
        <p:spPr>
          <a:xfrm>
            <a:off x="457200" y="1719262"/>
            <a:ext cx="8229600" cy="4605337"/>
          </a:xfrm>
        </p:spPr>
        <p:txBody>
          <a:bodyPr/>
          <a:lstStyle/>
          <a:p>
            <a:pPr marL="0" indent="0">
              <a:buNone/>
            </a:pPr>
            <a:r>
              <a:rPr lang="en-US" dirty="0" smtClean="0"/>
              <a:t>Free Speech is a fundamental right but there are exceptions:</a:t>
            </a:r>
          </a:p>
          <a:p>
            <a:pPr lvl="1">
              <a:buFont typeface="Wingdings" panose="05000000000000000000" pitchFamily="2" charset="2"/>
              <a:buChar char="§"/>
            </a:pPr>
            <a:r>
              <a:rPr lang="en-US" dirty="0" smtClean="0"/>
              <a:t>Threats</a:t>
            </a:r>
          </a:p>
          <a:p>
            <a:pPr lvl="1">
              <a:buFont typeface="Wingdings" panose="05000000000000000000" pitchFamily="2" charset="2"/>
              <a:buChar char="§"/>
            </a:pPr>
            <a:r>
              <a:rPr lang="en-US" dirty="0" smtClean="0"/>
              <a:t>Fighting words/speech likely to create imminent lawlessness or harm</a:t>
            </a:r>
          </a:p>
          <a:p>
            <a:pPr lvl="1">
              <a:buFont typeface="Wingdings" panose="05000000000000000000" pitchFamily="2" charset="2"/>
              <a:buChar char="§"/>
            </a:pPr>
            <a:r>
              <a:rPr lang="en-US" dirty="0" smtClean="0"/>
              <a:t>Obscenity/pornography (unrelated to area of study)</a:t>
            </a:r>
          </a:p>
          <a:p>
            <a:pPr lvl="1">
              <a:buFont typeface="Wingdings" panose="05000000000000000000" pitchFamily="2" charset="2"/>
              <a:buChar char="§"/>
            </a:pPr>
            <a:r>
              <a:rPr lang="en-US" dirty="0" smtClean="0"/>
              <a:t>Defamatory comments</a:t>
            </a:r>
          </a:p>
          <a:p>
            <a:pPr lvl="1">
              <a:buFont typeface="Wingdings" panose="05000000000000000000" pitchFamily="2" charset="2"/>
              <a:buChar char="§"/>
            </a:pPr>
            <a:r>
              <a:rPr lang="en-US" dirty="0" smtClean="0"/>
              <a:t>Harassment/discrimination/retaliation (focus of today’s discussion)</a:t>
            </a:r>
          </a:p>
          <a:p>
            <a:endParaRPr lang="en-US" dirty="0" smtClean="0"/>
          </a:p>
          <a:p>
            <a:pPr marL="0" indent="0">
              <a:buNone/>
            </a:pPr>
            <a:endParaRPr lang="en-US" dirty="0"/>
          </a:p>
        </p:txBody>
      </p:sp>
    </p:spTree>
    <p:extLst>
      <p:ext uri="{BB962C8B-B14F-4D97-AF65-F5344CB8AC3E}">
        <p14:creationId xmlns:p14="http://schemas.microsoft.com/office/powerpoint/2010/main" val="1822532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93838" y="1952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3"/>
          <p:cNvSpPr txBox="1">
            <a:spLocks noChangeArrowheads="1"/>
          </p:cNvSpPr>
          <p:nvPr/>
        </p:nvSpPr>
        <p:spPr bwMode="auto">
          <a:xfrm>
            <a:off x="819151" y="1974850"/>
            <a:ext cx="7524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None/>
            </a:pPr>
            <a:r>
              <a:rPr lang="en-US" sz="3600" dirty="0">
                <a:effectLst/>
              </a:rPr>
              <a:t>Faculty advisor invited student to his home to write a grant proposal.  After dinner, professor made sexual overtures, kissed student, undressed her, held her down on his bed, said he wanted sex from her for the next year.</a:t>
            </a:r>
          </a:p>
          <a:p>
            <a:pPr marL="0" indent="0" eaLnBrk="1" hangingPunct="1">
              <a:buFontTx/>
              <a:buNone/>
            </a:pPr>
            <a:endParaRPr lang="en-US" sz="3600" kern="0" dirty="0" smtClean="0">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75388"/>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17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93838" y="1952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3"/>
          <p:cNvSpPr txBox="1">
            <a:spLocks noChangeArrowheads="1"/>
          </p:cNvSpPr>
          <p:nvPr/>
        </p:nvSpPr>
        <p:spPr bwMode="auto">
          <a:xfrm>
            <a:off x="819151" y="1974850"/>
            <a:ext cx="7524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3600" dirty="0">
                <a:effectLst/>
              </a:rPr>
              <a:t>Professor used profanity incessantly in the classroom and was degrading students</a:t>
            </a:r>
            <a:r>
              <a:rPr lang="en-US" sz="3600" dirty="0" smtClean="0">
                <a:effectLst/>
              </a:rPr>
              <a:t>.</a:t>
            </a:r>
            <a:endParaRPr lang="en-US" sz="3600" dirty="0">
              <a:effectLst/>
            </a:endParaRPr>
          </a:p>
          <a:p>
            <a:pPr marL="0" indent="0">
              <a:buNone/>
            </a:pPr>
            <a:endParaRPr lang="en-US" sz="3600" dirty="0">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75388"/>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228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93838" y="1952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3"/>
          <p:cNvSpPr txBox="1">
            <a:spLocks noChangeArrowheads="1"/>
          </p:cNvSpPr>
          <p:nvPr/>
        </p:nvSpPr>
        <p:spPr bwMode="auto">
          <a:xfrm>
            <a:off x="819151" y="1974850"/>
            <a:ext cx="7524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FontTx/>
              <a:buNone/>
            </a:pPr>
            <a:r>
              <a:rPr lang="en-US" sz="3600" kern="0" dirty="0" smtClean="0">
                <a:effectLst/>
              </a:rPr>
              <a:t>A professor ogles a female student’s chest and makes a sexually suggestive comment.</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75388"/>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805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93838" y="1952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3"/>
          <p:cNvSpPr txBox="1">
            <a:spLocks noChangeArrowheads="1"/>
          </p:cNvSpPr>
          <p:nvPr/>
        </p:nvSpPr>
        <p:spPr bwMode="auto">
          <a:xfrm>
            <a:off x="819151" y="1974850"/>
            <a:ext cx="7524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FontTx/>
              <a:buNone/>
            </a:pPr>
            <a:r>
              <a:rPr lang="en-US" sz="3600" kern="0" dirty="0" smtClean="0">
                <a:effectLst/>
              </a:rPr>
              <a:t>An employee sends his third e-mail to a coworker asking for a dinner date, this time accompanied by cyber flowers.</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75388"/>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62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bwMode="auto">
          <a:xfrm>
            <a:off x="1493838" y="1952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3"/>
          <p:cNvSpPr txBox="1">
            <a:spLocks noChangeArrowheads="1"/>
          </p:cNvSpPr>
          <p:nvPr/>
        </p:nvSpPr>
        <p:spPr bwMode="auto">
          <a:xfrm>
            <a:off x="835025" y="1874838"/>
            <a:ext cx="7704138"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lnSpc>
                <a:spcPct val="80000"/>
              </a:lnSpc>
              <a:buFontTx/>
              <a:buNone/>
            </a:pPr>
            <a:r>
              <a:rPr lang="en-US" sz="3600" kern="0" dirty="0" smtClean="0">
                <a:effectLst/>
              </a:rPr>
              <a:t>At the end of a private meeting, a professor says to a student:</a:t>
            </a:r>
          </a:p>
          <a:p>
            <a:pPr marL="0" indent="0" eaLnBrk="1" hangingPunct="1">
              <a:lnSpc>
                <a:spcPct val="80000"/>
              </a:lnSpc>
              <a:buFontTx/>
              <a:buNone/>
            </a:pPr>
            <a:endParaRPr lang="en-US" sz="3700" kern="0" dirty="0" smtClean="0">
              <a:solidFill>
                <a:schemeClr val="accent1"/>
              </a:solidFill>
              <a:effectLst/>
            </a:endParaRPr>
          </a:p>
          <a:p>
            <a:pPr marL="0" indent="0" eaLnBrk="1" hangingPunct="1">
              <a:lnSpc>
                <a:spcPct val="80000"/>
              </a:lnSpc>
              <a:buFontTx/>
              <a:buNone/>
            </a:pPr>
            <a:r>
              <a:rPr lang="en-US" sz="3700" kern="0" dirty="0" smtClean="0">
                <a:solidFill>
                  <a:schemeClr val="accent1"/>
                </a:solidFill>
                <a:effectLst/>
              </a:rPr>
              <a:t>“Have dinner with me. You know I could help you with your grade.”</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807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txBox="1">
            <a:spLocks noChangeArrowheads="1"/>
          </p:cNvSpPr>
          <p:nvPr/>
        </p:nvSpPr>
        <p:spPr bwMode="auto">
          <a:xfrm>
            <a:off x="1493838" y="2460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4"/>
          <p:cNvSpPr txBox="1">
            <a:spLocks noChangeArrowheads="1"/>
          </p:cNvSpPr>
          <p:nvPr/>
        </p:nvSpPr>
        <p:spPr bwMode="auto">
          <a:xfrm>
            <a:off x="962025" y="1854200"/>
            <a:ext cx="767715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FontTx/>
              <a:buNone/>
            </a:pPr>
            <a:r>
              <a:rPr lang="en-US" sz="4300" kern="0" dirty="0" smtClean="0">
                <a:effectLst/>
              </a:rPr>
              <a:t>A professor has started dating one of the students in his department.  He goes out of his/her way </a:t>
            </a:r>
            <a:r>
              <a:rPr lang="en-US" sz="4300" i="1" kern="0" dirty="0" smtClean="0">
                <a:solidFill>
                  <a:schemeClr val="accent1"/>
                </a:solidFill>
                <a:effectLst/>
              </a:rPr>
              <a:t>not</a:t>
            </a:r>
            <a:r>
              <a:rPr lang="en-US" sz="4300" kern="0" dirty="0" smtClean="0">
                <a:solidFill>
                  <a:schemeClr val="accent1"/>
                </a:solidFill>
                <a:effectLst/>
              </a:rPr>
              <a:t> </a:t>
            </a:r>
            <a:r>
              <a:rPr lang="en-US" sz="4300" kern="0" dirty="0" smtClean="0">
                <a:effectLst/>
              </a:rPr>
              <a:t>to give her/him special treatment or show him/her favoritism.</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123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txBox="1">
            <a:spLocks noChangeArrowheads="1"/>
          </p:cNvSpPr>
          <p:nvPr/>
        </p:nvSpPr>
        <p:spPr bwMode="auto">
          <a:xfrm>
            <a:off x="1493838" y="2460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4"/>
          <p:cNvSpPr txBox="1">
            <a:spLocks noChangeArrowheads="1"/>
          </p:cNvSpPr>
          <p:nvPr/>
        </p:nvSpPr>
        <p:spPr bwMode="auto">
          <a:xfrm>
            <a:off x="962025" y="1854200"/>
            <a:ext cx="767715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4400" dirty="0">
                <a:effectLst/>
              </a:rPr>
              <a:t>Use of the “N. . . . .” word by the coach of a state university basketball team </a:t>
            </a:r>
            <a:r>
              <a:rPr lang="en-US" sz="4400" dirty="0" smtClean="0">
                <a:effectLst/>
              </a:rPr>
              <a:t>to </a:t>
            </a:r>
            <a:r>
              <a:rPr lang="en-US" sz="4400" dirty="0">
                <a:effectLst/>
              </a:rPr>
              <a:t>motivate players.</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8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txBox="1">
            <a:spLocks noChangeArrowheads="1"/>
          </p:cNvSpPr>
          <p:nvPr/>
        </p:nvSpPr>
        <p:spPr bwMode="auto">
          <a:xfrm>
            <a:off x="1493838" y="2460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4"/>
          <p:cNvSpPr txBox="1">
            <a:spLocks noChangeArrowheads="1"/>
          </p:cNvSpPr>
          <p:nvPr/>
        </p:nvSpPr>
        <p:spPr bwMode="auto">
          <a:xfrm>
            <a:off x="962025" y="1854200"/>
            <a:ext cx="767715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4400" dirty="0">
                <a:effectLst/>
              </a:rPr>
              <a:t>Professor used words such as “P. . . .,” “C. . . .,” and “F. . . .,” in a classroom setting where they were not germane to the subject matter.</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61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txBox="1">
            <a:spLocks noChangeArrowheads="1"/>
          </p:cNvSpPr>
          <p:nvPr/>
        </p:nvSpPr>
        <p:spPr bwMode="auto">
          <a:xfrm>
            <a:off x="1493838" y="246063"/>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eaLnBrk="1" hangingPunct="1"/>
            <a:r>
              <a:rPr lang="en-US" sz="7200" kern="0" dirty="0" smtClean="0">
                <a:effectLst/>
              </a:rPr>
              <a:t>Harassment?</a:t>
            </a:r>
          </a:p>
        </p:txBody>
      </p:sp>
      <p:sp>
        <p:nvSpPr>
          <p:cNvPr id="6" name="Rectangle 4"/>
          <p:cNvSpPr txBox="1">
            <a:spLocks noChangeArrowheads="1"/>
          </p:cNvSpPr>
          <p:nvPr/>
        </p:nvSpPr>
        <p:spPr bwMode="auto">
          <a:xfrm>
            <a:off x="962025" y="1854200"/>
            <a:ext cx="767715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4400" dirty="0" smtClean="0">
                <a:effectLst/>
              </a:rPr>
              <a:t>Professor discussed details of his/her sex life in class or inquired about student’s sexual experiences or preferences</a:t>
            </a:r>
            <a:endParaRPr lang="en-US" sz="4400" dirty="0">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6284913"/>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930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ChangeArrowheads="1"/>
          </p:cNvSpPr>
          <p:nvPr/>
        </p:nvSpPr>
        <p:spPr bwMode="auto">
          <a:xfrm>
            <a:off x="-1143000" y="376238"/>
            <a:ext cx="9144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900" dirty="0">
                <a:solidFill>
                  <a:srgbClr val="006666"/>
                </a:solidFill>
                <a:effectLst>
                  <a:outerShdw blurRad="38100" dist="38100" dir="2700000" algn="tl">
                    <a:srgbClr val="000000"/>
                  </a:outerShdw>
                </a:effectLst>
              </a:rPr>
              <a:t>How would you respond?</a:t>
            </a:r>
          </a:p>
        </p:txBody>
      </p:sp>
      <p:sp>
        <p:nvSpPr>
          <p:cNvPr id="2056195" name="Rectangle 3"/>
          <p:cNvSpPr>
            <a:spLocks noGrp="1" noChangeArrowheads="1"/>
          </p:cNvSpPr>
          <p:nvPr>
            <p:ph idx="1"/>
          </p:nvPr>
        </p:nvSpPr>
        <p:spPr>
          <a:xfrm>
            <a:off x="611188" y="2073275"/>
            <a:ext cx="7980362" cy="3035300"/>
          </a:xfrm>
        </p:spPr>
        <p:txBody>
          <a:bodyPr/>
          <a:lstStyle/>
          <a:p>
            <a:pPr marL="0" indent="0">
              <a:lnSpc>
                <a:spcPct val="80000"/>
              </a:lnSpc>
              <a:buFontTx/>
              <a:buNone/>
              <a:defRPr/>
            </a:pPr>
            <a:r>
              <a:rPr lang="en-US" sz="3200" dirty="0" smtClean="0"/>
              <a:t>Your student tells you, “I don’t want to make a big deal about this, and I don’t want to get him in trouble, but another professor has been asking me out to lunch and sending me flowers.  I just wanted you to know about this.  Please don’t tell anyone.”</a:t>
            </a:r>
          </a:p>
          <a:p>
            <a:pPr marL="0" indent="0">
              <a:lnSpc>
                <a:spcPct val="80000"/>
              </a:lnSpc>
              <a:buFontTx/>
              <a:buNone/>
              <a:defRPr/>
            </a:pPr>
            <a:endParaRPr lang="en-US" sz="3200" dirty="0" smtClean="0"/>
          </a:p>
          <a:p>
            <a:pPr marL="0" indent="0">
              <a:lnSpc>
                <a:spcPct val="85000"/>
              </a:lnSpc>
              <a:buFontTx/>
              <a:buNone/>
              <a:defRPr/>
            </a:pPr>
            <a:endParaRPr lang="en-US" sz="3200" dirty="0" smtClean="0">
              <a:solidFill>
                <a:srgbClr val="FFFF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172200"/>
            <a:ext cx="51943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6185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 – Guiding Principals:</a:t>
            </a:r>
            <a:endParaRPr lang="en-US" dirty="0"/>
          </a:p>
        </p:txBody>
      </p:sp>
      <p:sp>
        <p:nvSpPr>
          <p:cNvPr id="3" name="Content Placeholder 2"/>
          <p:cNvSpPr>
            <a:spLocks noGrp="1"/>
          </p:cNvSpPr>
          <p:nvPr>
            <p:ph idx="1"/>
          </p:nvPr>
        </p:nvSpPr>
        <p:spPr/>
        <p:txBody>
          <a:bodyPr/>
          <a:lstStyle/>
          <a:p>
            <a:pPr marL="0" indent="0">
              <a:buNone/>
            </a:pPr>
            <a:r>
              <a:rPr lang="en-US" sz="1800" dirty="0" smtClean="0"/>
              <a:t>1.  “A </a:t>
            </a:r>
            <a:r>
              <a:rPr lang="en-US" sz="1800" dirty="0"/>
              <a:t>college’s or university’s interest in maintaining a hostile-free learning environment, particularly as it relates to its Title IX funding, is well recognized.  However, the interests of allowing persons to speak freely in the college and university setting are equally as well-established such that the balancing of these interests is not an easy one. . . </a:t>
            </a:r>
            <a:r>
              <a:rPr lang="en-US" sz="1800" dirty="0" smtClean="0"/>
              <a:t>.”</a:t>
            </a:r>
          </a:p>
          <a:p>
            <a:pPr marL="0" indent="0">
              <a:buNone/>
            </a:pPr>
            <a:endParaRPr lang="en-US" sz="1800" dirty="0"/>
          </a:p>
          <a:p>
            <a:pPr marL="0" indent="0">
              <a:buNone/>
            </a:pPr>
            <a:r>
              <a:rPr lang="en-US" sz="1800" dirty="0" smtClean="0"/>
              <a:t>2.  “The </a:t>
            </a:r>
            <a:r>
              <a:rPr lang="en-US" sz="1800" dirty="0"/>
              <a:t>First Amendment and academic freedom must not be used to shield the abuse of a captive audience by racially or sexually derogatory epithets</a:t>
            </a:r>
            <a:r>
              <a:rPr lang="en-US" sz="1800" dirty="0" smtClean="0"/>
              <a:t>.”</a:t>
            </a:r>
          </a:p>
          <a:p>
            <a:pPr marL="0" indent="0">
              <a:buNone/>
            </a:pPr>
            <a:endParaRPr lang="en-US" sz="1800" dirty="0" smtClean="0"/>
          </a:p>
          <a:p>
            <a:pPr marL="0" indent="0">
              <a:buNone/>
            </a:pPr>
            <a:r>
              <a:rPr lang="en-US" sz="1800" dirty="0" smtClean="0"/>
              <a:t>3.  “Speech </a:t>
            </a:r>
            <a:r>
              <a:rPr lang="en-US" sz="1800" dirty="0"/>
              <a:t>that rises to the level of harassment – whether based on sex, race, ethnicity, or other invidious premise – in which creates a hostile learning environment that ultimately thwarts the academic process, is speech that a learning institution has a strong interest in preventing.  The line drawn as to whether a professor’s speech rises to this level is to be decided on a case by case basis. . . .”</a:t>
            </a:r>
          </a:p>
          <a:p>
            <a:pPr marL="0" indent="0">
              <a:buNone/>
            </a:pPr>
            <a:endParaRPr lang="en-US" sz="1600" dirty="0"/>
          </a:p>
          <a:p>
            <a:pPr marL="514350" indent="-51435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2442317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ChangeArrowheads="1"/>
          </p:cNvSpPr>
          <p:nvPr/>
        </p:nvSpPr>
        <p:spPr bwMode="auto">
          <a:xfrm>
            <a:off x="-1143000" y="376238"/>
            <a:ext cx="9144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3900" dirty="0">
                <a:solidFill>
                  <a:srgbClr val="006666"/>
                </a:solidFill>
                <a:effectLst>
                  <a:outerShdw blurRad="38100" dist="38100" dir="2700000" algn="tl">
                    <a:srgbClr val="000000"/>
                  </a:outerShdw>
                </a:effectLst>
              </a:rPr>
              <a:t>How would you respond?</a:t>
            </a:r>
          </a:p>
        </p:txBody>
      </p:sp>
      <p:sp>
        <p:nvSpPr>
          <p:cNvPr id="2056195" name="Rectangle 3"/>
          <p:cNvSpPr>
            <a:spLocks noGrp="1" noChangeArrowheads="1"/>
          </p:cNvSpPr>
          <p:nvPr>
            <p:ph idx="1"/>
          </p:nvPr>
        </p:nvSpPr>
        <p:spPr>
          <a:xfrm>
            <a:off x="611188" y="2073275"/>
            <a:ext cx="7980362" cy="3035300"/>
          </a:xfrm>
        </p:spPr>
        <p:txBody>
          <a:bodyPr/>
          <a:lstStyle/>
          <a:p>
            <a:pPr marL="0" indent="0">
              <a:lnSpc>
                <a:spcPct val="80000"/>
              </a:lnSpc>
              <a:buFontTx/>
              <a:buNone/>
              <a:defRPr/>
            </a:pPr>
            <a:r>
              <a:rPr lang="en-US" sz="3200" dirty="0" smtClean="0"/>
              <a:t>A student has never complained to anyone about her treatment during her educational experience.  </a:t>
            </a:r>
          </a:p>
          <a:p>
            <a:pPr marL="0" indent="0">
              <a:lnSpc>
                <a:spcPct val="80000"/>
              </a:lnSpc>
              <a:buFontTx/>
              <a:buNone/>
              <a:defRPr/>
            </a:pPr>
            <a:endParaRPr lang="en-US" sz="3200" dirty="0" smtClean="0"/>
          </a:p>
          <a:p>
            <a:pPr marL="0" indent="0">
              <a:lnSpc>
                <a:spcPct val="80000"/>
              </a:lnSpc>
              <a:buFontTx/>
              <a:buNone/>
              <a:defRPr/>
            </a:pPr>
            <a:r>
              <a:rPr lang="en-US" sz="3200" dirty="0" smtClean="0"/>
              <a:t>In her third year, she suddenly announces she’s leaving school because of the constant “harassment.”</a:t>
            </a:r>
          </a:p>
          <a:p>
            <a:pPr marL="0" indent="0">
              <a:lnSpc>
                <a:spcPct val="80000"/>
              </a:lnSpc>
              <a:buFontTx/>
              <a:buNone/>
              <a:defRPr/>
            </a:pPr>
            <a:endParaRPr lang="en-US" sz="3200" dirty="0" smtClean="0"/>
          </a:p>
          <a:p>
            <a:pPr marL="0" indent="0">
              <a:lnSpc>
                <a:spcPct val="85000"/>
              </a:lnSpc>
              <a:buFontTx/>
              <a:buNone/>
              <a:defRPr/>
            </a:pPr>
            <a:endParaRPr lang="en-US" sz="3200" dirty="0" smtClean="0">
              <a:solidFill>
                <a:srgbClr val="FFFF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172200"/>
            <a:ext cx="51943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0020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6251" y="139700"/>
            <a:ext cx="7740650" cy="1143000"/>
          </a:xfrm>
        </p:spPr>
        <p:txBody>
          <a:bodyPr/>
          <a:lstStyle/>
          <a:p>
            <a:pPr eaLnBrk="1" hangingPunct="1"/>
            <a:r>
              <a:rPr lang="en-US" sz="4400" dirty="0" smtClean="0"/>
              <a:t>Common Mistakes</a:t>
            </a:r>
          </a:p>
        </p:txBody>
      </p:sp>
      <p:sp>
        <p:nvSpPr>
          <p:cNvPr id="98307" name="Rectangle 3"/>
          <p:cNvSpPr>
            <a:spLocks noGrp="1" noChangeArrowheads="1"/>
          </p:cNvSpPr>
          <p:nvPr>
            <p:ph idx="1"/>
          </p:nvPr>
        </p:nvSpPr>
        <p:spPr>
          <a:xfrm>
            <a:off x="755650" y="1655763"/>
            <a:ext cx="7688263" cy="4114800"/>
          </a:xfrm>
        </p:spPr>
        <p:txBody>
          <a:bodyPr/>
          <a:lstStyle/>
          <a:p>
            <a:pPr marL="457200" indent="-457200" eaLnBrk="1" hangingPunct="1">
              <a:lnSpc>
                <a:spcPct val="70000"/>
              </a:lnSpc>
              <a:buClr>
                <a:srgbClr val="FF0000"/>
              </a:buClr>
              <a:buFontTx/>
              <a:buBlip>
                <a:blip r:embed="rId3"/>
              </a:buBlip>
            </a:pPr>
            <a:r>
              <a:rPr lang="en-US" sz="2800" dirty="0" smtClean="0"/>
              <a:t>Ignoring a complaint because it seems like an idle comment</a:t>
            </a:r>
          </a:p>
          <a:p>
            <a:pPr marL="457200" indent="-457200" eaLnBrk="1" hangingPunct="1">
              <a:lnSpc>
                <a:spcPct val="70000"/>
              </a:lnSpc>
              <a:buClr>
                <a:srgbClr val="FF0000"/>
              </a:buClr>
              <a:buFontTx/>
              <a:buBlip>
                <a:blip r:embed="rId3"/>
              </a:buBlip>
            </a:pPr>
            <a:endParaRPr lang="en-US" sz="2800" dirty="0" smtClean="0"/>
          </a:p>
          <a:p>
            <a:pPr marL="457200" indent="-457200" eaLnBrk="1" hangingPunct="1">
              <a:lnSpc>
                <a:spcPct val="70000"/>
              </a:lnSpc>
              <a:buClr>
                <a:srgbClr val="FF0000"/>
              </a:buClr>
              <a:buFontTx/>
              <a:buBlip>
                <a:blip r:embed="rId3"/>
              </a:buBlip>
            </a:pPr>
            <a:r>
              <a:rPr lang="en-US" sz="2800" dirty="0" smtClean="0"/>
              <a:t>Not taking (or appearing not to take) a complaint seriously</a:t>
            </a:r>
          </a:p>
          <a:p>
            <a:pPr marL="457200" indent="-457200" eaLnBrk="1" hangingPunct="1">
              <a:lnSpc>
                <a:spcPct val="70000"/>
              </a:lnSpc>
              <a:buClr>
                <a:srgbClr val="FF0000"/>
              </a:buClr>
              <a:buFontTx/>
              <a:buBlip>
                <a:blip r:embed="rId3"/>
              </a:buBlip>
            </a:pPr>
            <a:endParaRPr lang="en-US" sz="2800" dirty="0" smtClean="0"/>
          </a:p>
          <a:p>
            <a:pPr marL="457200" indent="-457200" eaLnBrk="1" hangingPunct="1">
              <a:lnSpc>
                <a:spcPct val="70000"/>
              </a:lnSpc>
              <a:buClr>
                <a:srgbClr val="FF0000"/>
              </a:buClr>
              <a:buFontTx/>
              <a:buBlip>
                <a:blip r:embed="rId3"/>
              </a:buBlip>
            </a:pPr>
            <a:r>
              <a:rPr lang="en-US" sz="2800" dirty="0" smtClean="0"/>
              <a:t>Not acting immediately</a:t>
            </a:r>
          </a:p>
          <a:p>
            <a:pPr marL="457200" indent="-457200" eaLnBrk="1" hangingPunct="1">
              <a:lnSpc>
                <a:spcPct val="70000"/>
              </a:lnSpc>
              <a:buClr>
                <a:srgbClr val="FF0000"/>
              </a:buClr>
              <a:buFontTx/>
              <a:buBlip>
                <a:blip r:embed="rId3"/>
              </a:buBlip>
            </a:pPr>
            <a:endParaRPr lang="en-US" sz="2800" dirty="0" smtClean="0"/>
          </a:p>
          <a:p>
            <a:pPr marL="457200" indent="-457200" eaLnBrk="1" hangingPunct="1">
              <a:lnSpc>
                <a:spcPct val="70000"/>
              </a:lnSpc>
              <a:buClr>
                <a:srgbClr val="FF0000"/>
              </a:buClr>
              <a:buFontTx/>
              <a:buBlip>
                <a:blip r:embed="rId3"/>
              </a:buBlip>
            </a:pPr>
            <a:r>
              <a:rPr lang="en-US" sz="2800" dirty="0" smtClean="0"/>
              <a:t>Not documenting incidents and complaints</a:t>
            </a:r>
          </a:p>
          <a:p>
            <a:pPr marL="457200" indent="-457200" eaLnBrk="1" hangingPunct="1">
              <a:lnSpc>
                <a:spcPct val="70000"/>
              </a:lnSpc>
              <a:buClr>
                <a:srgbClr val="FF0000"/>
              </a:buClr>
              <a:buFontTx/>
              <a:buNone/>
            </a:pPr>
            <a:endParaRPr lang="en-US" sz="2800" dirty="0" smtClean="0"/>
          </a:p>
          <a:p>
            <a:pPr marL="457200" indent="-457200" eaLnBrk="1" hangingPunct="1">
              <a:lnSpc>
                <a:spcPct val="70000"/>
              </a:lnSpc>
              <a:buClr>
                <a:srgbClr val="FF0000"/>
              </a:buClr>
              <a:buFontTx/>
              <a:buBlip>
                <a:blip r:embed="rId3"/>
              </a:buBlip>
            </a:pPr>
            <a:r>
              <a:rPr lang="en-US" sz="2800" dirty="0" smtClean="0"/>
              <a:t>Handling it on your own by bringing the parties together</a:t>
            </a:r>
          </a:p>
          <a:p>
            <a:pPr marL="457200" indent="-457200" eaLnBrk="1" hangingPunct="1">
              <a:lnSpc>
                <a:spcPct val="70000"/>
              </a:lnSpc>
              <a:buClr>
                <a:srgbClr val="FF0000"/>
              </a:buClr>
              <a:buFontTx/>
              <a:buBlip>
                <a:blip r:embed="rId3"/>
              </a:buBlip>
            </a:pPr>
            <a:endParaRPr lang="en-US" sz="2400" dirty="0" smtClean="0"/>
          </a:p>
        </p:txBody>
      </p:sp>
      <p:pic>
        <p:nvPicPr>
          <p:cNvPr id="983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628332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04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6251" y="139700"/>
            <a:ext cx="7740650" cy="1143000"/>
          </a:xfrm>
        </p:spPr>
        <p:txBody>
          <a:bodyPr/>
          <a:lstStyle/>
          <a:p>
            <a:pPr eaLnBrk="1" hangingPunct="1"/>
            <a:r>
              <a:rPr lang="en-US" sz="4400" dirty="0" smtClean="0"/>
              <a:t>Dos and Don’ts</a:t>
            </a:r>
          </a:p>
        </p:txBody>
      </p:sp>
      <p:sp>
        <p:nvSpPr>
          <p:cNvPr id="98307" name="Rectangle 3"/>
          <p:cNvSpPr>
            <a:spLocks noGrp="1" noChangeArrowheads="1"/>
          </p:cNvSpPr>
          <p:nvPr>
            <p:ph idx="1"/>
          </p:nvPr>
        </p:nvSpPr>
        <p:spPr>
          <a:xfrm>
            <a:off x="755650" y="1310640"/>
            <a:ext cx="7688263" cy="5143500"/>
          </a:xfrm>
        </p:spPr>
        <p:txBody>
          <a:bodyPr/>
          <a:lstStyle/>
          <a:p>
            <a:pPr marL="0" indent="0" eaLnBrk="1" hangingPunct="1">
              <a:lnSpc>
                <a:spcPct val="70000"/>
              </a:lnSpc>
              <a:buClr>
                <a:srgbClr val="FF0000"/>
              </a:buClr>
              <a:buNone/>
            </a:pPr>
            <a:r>
              <a:rPr lang="en-US" sz="2800" dirty="0" smtClean="0"/>
              <a:t>Do:</a:t>
            </a:r>
          </a:p>
          <a:p>
            <a:pPr marL="457200" indent="-457200" eaLnBrk="1" hangingPunct="1">
              <a:lnSpc>
                <a:spcPct val="70000"/>
              </a:lnSpc>
              <a:buClr>
                <a:srgbClr val="FF0000"/>
              </a:buClr>
              <a:buFontTx/>
              <a:buBlip>
                <a:blip r:embed="rId3"/>
              </a:buBlip>
            </a:pPr>
            <a:r>
              <a:rPr lang="en-US" sz="2400" dirty="0" smtClean="0"/>
              <a:t>Read, understand (inquire if not clear) and follow all applicable laws and policies</a:t>
            </a:r>
          </a:p>
          <a:p>
            <a:pPr marL="457200" indent="-457200" eaLnBrk="1" hangingPunct="1">
              <a:lnSpc>
                <a:spcPct val="70000"/>
              </a:lnSpc>
              <a:buClr>
                <a:srgbClr val="FF0000"/>
              </a:buClr>
              <a:buFontTx/>
              <a:buBlip>
                <a:blip r:embed="rId3"/>
              </a:buBlip>
            </a:pPr>
            <a:r>
              <a:rPr lang="en-US" sz="2400" dirty="0" smtClean="0"/>
              <a:t>Understand and apply “academic freedom” to teach in your assigned area, but please understand there are limits to academic freedom</a:t>
            </a:r>
          </a:p>
          <a:p>
            <a:pPr marL="457200" indent="-457200" eaLnBrk="1" hangingPunct="1">
              <a:lnSpc>
                <a:spcPct val="70000"/>
              </a:lnSpc>
              <a:buClr>
                <a:srgbClr val="FF0000"/>
              </a:buClr>
              <a:buFontTx/>
              <a:buBlip>
                <a:blip r:embed="rId3"/>
              </a:buBlip>
            </a:pPr>
            <a:r>
              <a:rPr lang="en-US" sz="2400" dirty="0" smtClean="0"/>
              <a:t>Engage in intellectual discussions germane to your area and topic</a:t>
            </a:r>
          </a:p>
          <a:p>
            <a:pPr marL="457200" indent="-457200" eaLnBrk="1" hangingPunct="1">
              <a:lnSpc>
                <a:spcPct val="70000"/>
              </a:lnSpc>
              <a:buClr>
                <a:srgbClr val="FF0000"/>
              </a:buClr>
              <a:buFontTx/>
              <a:buBlip>
                <a:blip r:embed="rId3"/>
              </a:buBlip>
            </a:pPr>
            <a:r>
              <a:rPr lang="en-US" sz="2400" dirty="0" smtClean="0"/>
              <a:t>Consider giving notice to students before discussing sensitive issues involving sexual assault, domestic violence and related issues that may re-victimize a survivor</a:t>
            </a:r>
          </a:p>
          <a:p>
            <a:pPr marL="457200" indent="-457200" eaLnBrk="1" hangingPunct="1">
              <a:lnSpc>
                <a:spcPct val="70000"/>
              </a:lnSpc>
              <a:buClr>
                <a:srgbClr val="FF0000"/>
              </a:buClr>
              <a:buFontTx/>
              <a:buBlip>
                <a:blip r:embed="rId3"/>
              </a:buBlip>
            </a:pPr>
            <a:r>
              <a:rPr lang="en-US" sz="2400" dirty="0" smtClean="0"/>
              <a:t>Consider excusing survivors from such discussions, with alternative opportunity for credit/instruction</a:t>
            </a:r>
          </a:p>
          <a:p>
            <a:pPr marL="457200" indent="-457200" eaLnBrk="1" hangingPunct="1">
              <a:lnSpc>
                <a:spcPct val="70000"/>
              </a:lnSpc>
              <a:buClr>
                <a:srgbClr val="FF0000"/>
              </a:buClr>
              <a:buFontTx/>
              <a:buBlip>
                <a:blip r:embed="rId3"/>
              </a:buBlip>
            </a:pPr>
            <a:r>
              <a:rPr lang="en-US" sz="2400" dirty="0" smtClean="0"/>
              <a:t>Act professionally at all times – remember, even innocent conduct can be perceived and reported as inappropriate.</a:t>
            </a:r>
          </a:p>
          <a:p>
            <a:pPr marL="0" indent="0" eaLnBrk="1" hangingPunct="1">
              <a:lnSpc>
                <a:spcPct val="70000"/>
              </a:lnSpc>
              <a:buClr>
                <a:srgbClr val="FF0000"/>
              </a:buClr>
              <a:buNone/>
            </a:pPr>
            <a:endParaRPr lang="en-US" sz="2800" dirty="0" smtClean="0"/>
          </a:p>
        </p:txBody>
      </p:sp>
      <p:pic>
        <p:nvPicPr>
          <p:cNvPr id="983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628332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0322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6251" y="139700"/>
            <a:ext cx="7740650" cy="1143000"/>
          </a:xfrm>
        </p:spPr>
        <p:txBody>
          <a:bodyPr/>
          <a:lstStyle/>
          <a:p>
            <a:pPr eaLnBrk="1" hangingPunct="1"/>
            <a:r>
              <a:rPr lang="en-US" sz="4400" dirty="0" smtClean="0"/>
              <a:t>Dos and Don’ts</a:t>
            </a:r>
          </a:p>
        </p:txBody>
      </p:sp>
      <p:sp>
        <p:nvSpPr>
          <p:cNvPr id="98307" name="Rectangle 3"/>
          <p:cNvSpPr>
            <a:spLocks noGrp="1" noChangeArrowheads="1"/>
          </p:cNvSpPr>
          <p:nvPr>
            <p:ph idx="1"/>
          </p:nvPr>
        </p:nvSpPr>
        <p:spPr>
          <a:xfrm>
            <a:off x="755650" y="1310640"/>
            <a:ext cx="7688263" cy="4972685"/>
          </a:xfrm>
        </p:spPr>
        <p:txBody>
          <a:bodyPr/>
          <a:lstStyle/>
          <a:p>
            <a:pPr marL="0" indent="0" eaLnBrk="1" hangingPunct="1">
              <a:lnSpc>
                <a:spcPct val="70000"/>
              </a:lnSpc>
              <a:buClr>
                <a:srgbClr val="FF0000"/>
              </a:buClr>
              <a:buNone/>
            </a:pPr>
            <a:r>
              <a:rPr lang="en-US" sz="2800" dirty="0" smtClean="0"/>
              <a:t>Don’t:</a:t>
            </a:r>
          </a:p>
          <a:p>
            <a:pPr marL="457200" indent="-457200" eaLnBrk="1" hangingPunct="1">
              <a:lnSpc>
                <a:spcPct val="70000"/>
              </a:lnSpc>
              <a:buClr>
                <a:srgbClr val="FF0000"/>
              </a:buClr>
              <a:buFontTx/>
              <a:buBlip>
                <a:blip r:embed="rId3"/>
              </a:buBlip>
            </a:pPr>
            <a:r>
              <a:rPr lang="en-US" sz="2400" dirty="0" smtClean="0"/>
              <a:t>Engage in conduct or make statements that demean, threaten, defame or ridicule</a:t>
            </a:r>
          </a:p>
          <a:p>
            <a:pPr marL="457200" indent="-457200" eaLnBrk="1" hangingPunct="1">
              <a:lnSpc>
                <a:spcPct val="70000"/>
              </a:lnSpc>
              <a:buClr>
                <a:srgbClr val="FF0000"/>
              </a:buClr>
              <a:buFontTx/>
              <a:buBlip>
                <a:blip r:embed="rId3"/>
              </a:buBlip>
            </a:pPr>
            <a:r>
              <a:rPr lang="en-US" sz="2400" dirty="0" smtClean="0"/>
              <a:t>Engage in sexually suggestive conduct or make such statements, unless germane to your area of instruction</a:t>
            </a:r>
          </a:p>
          <a:p>
            <a:pPr marL="457200" indent="-457200" eaLnBrk="1" hangingPunct="1">
              <a:lnSpc>
                <a:spcPct val="70000"/>
              </a:lnSpc>
              <a:buClr>
                <a:srgbClr val="FF0000"/>
              </a:buClr>
              <a:buFontTx/>
              <a:buBlip>
                <a:blip r:embed="rId3"/>
              </a:buBlip>
            </a:pPr>
            <a:r>
              <a:rPr lang="en-US" sz="2400" dirty="0" smtClean="0"/>
              <a:t>Touch a student or co-worker without permission or in a private location (includes massages, hugs, etc.)</a:t>
            </a:r>
          </a:p>
          <a:p>
            <a:pPr marL="457200" indent="-457200" eaLnBrk="1" hangingPunct="1">
              <a:lnSpc>
                <a:spcPct val="70000"/>
              </a:lnSpc>
              <a:buClr>
                <a:srgbClr val="FF0000"/>
              </a:buClr>
              <a:buFontTx/>
              <a:buBlip>
                <a:blip r:embed="rId3"/>
              </a:buBlip>
            </a:pPr>
            <a:r>
              <a:rPr lang="en-US" sz="2400" dirty="0" smtClean="0"/>
              <a:t>Engage in conduct or make statements that suggest animus toward any protected class</a:t>
            </a:r>
          </a:p>
          <a:p>
            <a:pPr marL="457200" indent="-457200" eaLnBrk="1" hangingPunct="1">
              <a:lnSpc>
                <a:spcPct val="70000"/>
              </a:lnSpc>
              <a:buClr>
                <a:srgbClr val="FF0000"/>
              </a:buClr>
              <a:buFontTx/>
              <a:buBlip>
                <a:blip r:embed="rId3"/>
              </a:buBlip>
            </a:pPr>
            <a:r>
              <a:rPr lang="en-US" sz="2400" dirty="0" smtClean="0"/>
              <a:t>Meet privately behind closed doors with any student who can then make allegations of assault, discrimination or retaliation</a:t>
            </a:r>
          </a:p>
          <a:p>
            <a:pPr marL="457200" indent="-457200" eaLnBrk="1" hangingPunct="1">
              <a:lnSpc>
                <a:spcPct val="70000"/>
              </a:lnSpc>
              <a:buClr>
                <a:srgbClr val="FF0000"/>
              </a:buClr>
              <a:buFontTx/>
              <a:buBlip>
                <a:blip r:embed="rId3"/>
              </a:buBlip>
            </a:pPr>
            <a:r>
              <a:rPr lang="en-US" sz="2400" dirty="0" smtClean="0"/>
              <a:t>Create a record through your statements or email that evidences discriminatory or retaliatory animus (remember – humor is often lost in email)</a:t>
            </a:r>
          </a:p>
        </p:txBody>
      </p:sp>
      <p:pic>
        <p:nvPicPr>
          <p:cNvPr id="983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628332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5876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2062" y="1949650"/>
            <a:ext cx="4107745" cy="1470025"/>
          </a:xfrm>
        </p:spPr>
        <p:txBody>
          <a:bodyPr>
            <a:normAutofit/>
          </a:bodyPr>
          <a:lstStyle/>
          <a:p>
            <a:pPr algn="ctr" fontAlgn="auto">
              <a:lnSpc>
                <a:spcPct val="150000"/>
              </a:lnSpc>
              <a:spcAft>
                <a:spcPts val="0"/>
              </a:spcAft>
              <a:defRPr/>
            </a:pPr>
            <a:r>
              <a:rPr lang="en-US" sz="2700" baseline="30000" dirty="0">
                <a:solidFill>
                  <a:srgbClr val="807675"/>
                </a:solidFill>
                <a:ea typeface="+mj-ea"/>
              </a:rPr>
              <a:t/>
            </a:r>
            <a:br>
              <a:rPr lang="en-US" sz="2700" baseline="30000" dirty="0">
                <a:solidFill>
                  <a:srgbClr val="807675"/>
                </a:solidFill>
                <a:ea typeface="+mj-ea"/>
              </a:rPr>
            </a:br>
            <a:endParaRPr lang="en-US" sz="2700" dirty="0">
              <a:solidFill>
                <a:srgbClr val="807675"/>
              </a:solidFill>
              <a:ea typeface="+mj-ea"/>
            </a:endParaRPr>
          </a:p>
        </p:txBody>
      </p:sp>
      <p:sp>
        <p:nvSpPr>
          <p:cNvPr id="3" name="Subtitle 2"/>
          <p:cNvSpPr>
            <a:spLocks noGrp="1"/>
          </p:cNvSpPr>
          <p:nvPr>
            <p:ph type="subTitle" idx="1"/>
          </p:nvPr>
        </p:nvSpPr>
        <p:spPr>
          <a:xfrm>
            <a:off x="2355850" y="4451350"/>
            <a:ext cx="4429125" cy="433388"/>
          </a:xfrm>
        </p:spPr>
        <p:txBody>
          <a:bodyPr rtlCol="0">
            <a:normAutofit/>
          </a:bodyPr>
          <a:lstStyle/>
          <a:p>
            <a:pPr fontAlgn="auto">
              <a:spcAft>
                <a:spcPts val="0"/>
              </a:spcAft>
              <a:buFont typeface="Arial"/>
              <a:buNone/>
              <a:defRPr/>
            </a:pPr>
            <a:r>
              <a:rPr lang="en-US" sz="3200" spc="100" baseline="30000" dirty="0">
                <a:solidFill>
                  <a:srgbClr val="F04A23"/>
                </a:solidFill>
                <a:ea typeface="+mn-ea"/>
              </a:rPr>
              <a:t> millercanfield.com</a:t>
            </a:r>
          </a:p>
          <a:p>
            <a:pPr fontAlgn="auto">
              <a:spcAft>
                <a:spcPts val="0"/>
              </a:spcAft>
              <a:buFont typeface="Arial"/>
              <a:buNone/>
              <a:defRPr/>
            </a:pPr>
            <a:endParaRPr lang="en-US" dirty="0">
              <a:ea typeface="+mn-ea"/>
            </a:endParaRPr>
          </a:p>
        </p:txBody>
      </p:sp>
      <p:sp>
        <p:nvSpPr>
          <p:cNvPr id="10" name="Title 1"/>
          <p:cNvSpPr txBox="1">
            <a:spLocks/>
          </p:cNvSpPr>
          <p:nvPr/>
        </p:nvSpPr>
        <p:spPr>
          <a:xfrm>
            <a:off x="-70363" y="1508695"/>
            <a:ext cx="4653855" cy="1787155"/>
          </a:xfrm>
          <a:prstGeom prst="rect">
            <a:avLst/>
          </a:prstGeom>
        </p:spPr>
        <p:txBody>
          <a:bodyPr vert="horz" lIns="91440" tIns="45720" rIns="91440" bIns="45720" rtlCol="0" anchor="ctr">
            <a:normAutofit fontScale="25000" lnSpcReduction="20000"/>
          </a:bodyPr>
          <a:lstStyle>
            <a:lvl1pPr algn="ctr" defTabSz="457200" rtl="0" fontAlgn="base">
              <a:spcBef>
                <a:spcPct val="0"/>
              </a:spcBef>
              <a:spcAft>
                <a:spcPct val="0"/>
              </a:spcAft>
              <a:defRPr sz="1600" kern="1200" spc="200">
                <a:solidFill>
                  <a:srgbClr val="85B227"/>
                </a:solidFill>
                <a:latin typeface="Arial"/>
                <a:ea typeface="ＭＳ Ｐゴシック" charset="0"/>
                <a:cs typeface="Arial"/>
              </a:defRPr>
            </a:lvl1pPr>
            <a:lvl2pPr algn="ctr" defTabSz="457200" rtl="0" fontAlgn="base">
              <a:spcBef>
                <a:spcPct val="0"/>
              </a:spcBef>
              <a:spcAft>
                <a:spcPct val="0"/>
              </a:spcAft>
              <a:defRPr sz="1600">
                <a:solidFill>
                  <a:srgbClr val="85B227"/>
                </a:solidFill>
                <a:latin typeface="Arial" charset="0"/>
                <a:ea typeface="ＭＳ Ｐゴシック" charset="0"/>
                <a:cs typeface="Arial" charset="0"/>
              </a:defRPr>
            </a:lvl2pPr>
            <a:lvl3pPr algn="ctr" defTabSz="457200" rtl="0" fontAlgn="base">
              <a:spcBef>
                <a:spcPct val="0"/>
              </a:spcBef>
              <a:spcAft>
                <a:spcPct val="0"/>
              </a:spcAft>
              <a:defRPr sz="1600">
                <a:solidFill>
                  <a:srgbClr val="85B227"/>
                </a:solidFill>
                <a:latin typeface="Arial" charset="0"/>
                <a:ea typeface="ＭＳ Ｐゴシック" charset="0"/>
                <a:cs typeface="Arial" charset="0"/>
              </a:defRPr>
            </a:lvl3pPr>
            <a:lvl4pPr algn="ctr" defTabSz="457200" rtl="0" fontAlgn="base">
              <a:spcBef>
                <a:spcPct val="0"/>
              </a:spcBef>
              <a:spcAft>
                <a:spcPct val="0"/>
              </a:spcAft>
              <a:defRPr sz="1600">
                <a:solidFill>
                  <a:srgbClr val="85B227"/>
                </a:solidFill>
                <a:latin typeface="Arial" charset="0"/>
                <a:ea typeface="ＭＳ Ｐゴシック" charset="0"/>
                <a:cs typeface="Arial" charset="0"/>
              </a:defRPr>
            </a:lvl4pPr>
            <a:lvl5pPr algn="ctr" defTabSz="457200" rtl="0" fontAlgn="base">
              <a:spcBef>
                <a:spcPct val="0"/>
              </a:spcBef>
              <a:spcAft>
                <a:spcPct val="0"/>
              </a:spcAft>
              <a:defRPr sz="1600">
                <a:solidFill>
                  <a:srgbClr val="85B227"/>
                </a:solidFill>
                <a:latin typeface="Arial" charset="0"/>
                <a:ea typeface="ＭＳ Ｐゴシック" charset="0"/>
                <a:cs typeface="Arial" charset="0"/>
              </a:defRPr>
            </a:lvl5pPr>
            <a:lvl6pPr marL="457200" algn="ctr" defTabSz="457200" rtl="0" fontAlgn="base">
              <a:spcBef>
                <a:spcPct val="0"/>
              </a:spcBef>
              <a:spcAft>
                <a:spcPct val="0"/>
              </a:spcAft>
              <a:defRPr sz="1600">
                <a:solidFill>
                  <a:srgbClr val="85B227"/>
                </a:solidFill>
                <a:latin typeface="Arial" charset="0"/>
                <a:ea typeface="ＭＳ Ｐゴシック" charset="0"/>
                <a:cs typeface="Arial" charset="0"/>
              </a:defRPr>
            </a:lvl6pPr>
            <a:lvl7pPr marL="914400" algn="ctr" defTabSz="457200" rtl="0" fontAlgn="base">
              <a:spcBef>
                <a:spcPct val="0"/>
              </a:spcBef>
              <a:spcAft>
                <a:spcPct val="0"/>
              </a:spcAft>
              <a:defRPr sz="1600">
                <a:solidFill>
                  <a:srgbClr val="85B227"/>
                </a:solidFill>
                <a:latin typeface="Arial" charset="0"/>
                <a:ea typeface="ＭＳ Ｐゴシック" charset="0"/>
                <a:cs typeface="Arial" charset="0"/>
              </a:defRPr>
            </a:lvl7pPr>
            <a:lvl8pPr marL="1371600" algn="ctr" defTabSz="457200" rtl="0" fontAlgn="base">
              <a:spcBef>
                <a:spcPct val="0"/>
              </a:spcBef>
              <a:spcAft>
                <a:spcPct val="0"/>
              </a:spcAft>
              <a:defRPr sz="1600">
                <a:solidFill>
                  <a:srgbClr val="85B227"/>
                </a:solidFill>
                <a:latin typeface="Arial" charset="0"/>
                <a:ea typeface="ＭＳ Ｐゴシック" charset="0"/>
                <a:cs typeface="Arial" charset="0"/>
              </a:defRPr>
            </a:lvl8pPr>
            <a:lvl9pPr marL="1828800" algn="ctr" defTabSz="457200" rtl="0" fontAlgn="base">
              <a:spcBef>
                <a:spcPct val="0"/>
              </a:spcBef>
              <a:spcAft>
                <a:spcPct val="0"/>
              </a:spcAft>
              <a:defRPr sz="1600">
                <a:solidFill>
                  <a:srgbClr val="85B227"/>
                </a:solidFill>
                <a:latin typeface="Arial" charset="0"/>
                <a:ea typeface="ＭＳ Ｐゴシック" charset="0"/>
                <a:cs typeface="Arial" charset="0"/>
              </a:defRPr>
            </a:lvl9pPr>
          </a:lstStyle>
          <a:p>
            <a:pPr fontAlgn="auto">
              <a:lnSpc>
                <a:spcPct val="150000"/>
              </a:lnSpc>
              <a:spcAft>
                <a:spcPts val="0"/>
              </a:spcAft>
              <a:defRPr/>
            </a:pPr>
            <a:r>
              <a:rPr lang="en-US" sz="9600" dirty="0" smtClean="0">
                <a:solidFill>
                  <a:srgbClr val="284B7E"/>
                </a:solidFill>
                <a:ea typeface="+mj-ea"/>
              </a:rPr>
              <a:t>Kurt McCamman</a:t>
            </a:r>
            <a:r>
              <a:rPr lang="en-US" sz="9600" dirty="0" smtClean="0">
                <a:ea typeface="+mj-ea"/>
              </a:rPr>
              <a:t/>
            </a:r>
            <a:br>
              <a:rPr lang="en-US" sz="9600" dirty="0" smtClean="0">
                <a:ea typeface="+mj-ea"/>
              </a:rPr>
            </a:br>
            <a:r>
              <a:rPr lang="en-US" sz="9600" baseline="30000" dirty="0" smtClean="0">
                <a:solidFill>
                  <a:srgbClr val="000000"/>
                </a:solidFill>
                <a:ea typeface="+mj-ea"/>
              </a:rPr>
              <a:t>mccamman@millercanfield.com</a:t>
            </a:r>
            <a:br>
              <a:rPr lang="en-US" sz="9600" baseline="30000" dirty="0" smtClean="0">
                <a:solidFill>
                  <a:srgbClr val="000000"/>
                </a:solidFill>
                <a:ea typeface="+mj-ea"/>
              </a:rPr>
            </a:br>
            <a:r>
              <a:rPr lang="en-US" sz="9600" baseline="30000" dirty="0" smtClean="0">
                <a:solidFill>
                  <a:srgbClr val="000000"/>
                </a:solidFill>
                <a:ea typeface="+mj-ea"/>
              </a:rPr>
              <a:t>269.383.5818</a:t>
            </a:r>
            <a:br>
              <a:rPr lang="en-US" sz="9600" baseline="30000" dirty="0" smtClean="0">
                <a:solidFill>
                  <a:srgbClr val="000000"/>
                </a:solidFill>
                <a:ea typeface="+mj-ea"/>
              </a:rPr>
            </a:br>
            <a:endParaRPr lang="en-US" sz="9600" dirty="0">
              <a:solidFill>
                <a:srgbClr val="000000"/>
              </a:solidFill>
              <a:ea typeface="+mj-ea"/>
            </a:endParaRPr>
          </a:p>
        </p:txBody>
      </p:sp>
    </p:spTree>
    <p:extLst>
      <p:ext uri="{BB962C8B-B14F-4D97-AF65-F5344CB8AC3E}">
        <p14:creationId xmlns:p14="http://schemas.microsoft.com/office/powerpoint/2010/main" val="186233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2018982"/>
          </a:xfrm>
        </p:spPr>
        <p:txBody>
          <a:bodyPr/>
          <a:lstStyle/>
          <a:p>
            <a:r>
              <a:rPr lang="en-US" dirty="0" smtClean="0"/>
              <a:t>Discrimination/Harassment and Retaliation Laws Include, Without Limitation:</a:t>
            </a:r>
            <a:endParaRPr lang="en-US" dirty="0"/>
          </a:p>
        </p:txBody>
      </p:sp>
      <p:sp>
        <p:nvSpPr>
          <p:cNvPr id="3" name="Content Placeholder 2"/>
          <p:cNvSpPr>
            <a:spLocks noGrp="1"/>
          </p:cNvSpPr>
          <p:nvPr>
            <p:ph idx="1"/>
          </p:nvPr>
        </p:nvSpPr>
        <p:spPr>
          <a:xfrm>
            <a:off x="457200" y="1531620"/>
            <a:ext cx="8229600" cy="4599305"/>
          </a:xfrm>
        </p:spPr>
        <p:txBody>
          <a:bodyPr/>
          <a:lstStyle/>
          <a:p>
            <a:pPr marL="0" indent="0">
              <a:buNone/>
            </a:pPr>
            <a:endParaRPr lang="en-US" dirty="0"/>
          </a:p>
        </p:txBody>
      </p:sp>
      <p:sp>
        <p:nvSpPr>
          <p:cNvPr id="4" name="Rectangle 3"/>
          <p:cNvSpPr/>
          <p:nvPr/>
        </p:nvSpPr>
        <p:spPr>
          <a:xfrm>
            <a:off x="952500" y="2262527"/>
            <a:ext cx="6835140" cy="4142673"/>
          </a:xfrm>
          <a:prstGeom prst="rect">
            <a:avLst/>
          </a:prstGeom>
        </p:spPr>
        <p:txBody>
          <a:bodyPr wrap="square">
            <a:spAutoFit/>
          </a:bodyPr>
          <a:lstStyle/>
          <a:p>
            <a:pPr>
              <a:lnSpc>
                <a:spcPct val="70000"/>
              </a:lnSpc>
              <a:defRPr/>
            </a:pPr>
            <a:r>
              <a:rPr lang="en-US" altLang="en-US" dirty="0" smtClean="0">
                <a:solidFill>
                  <a:schemeClr val="tx1"/>
                </a:solidFill>
              </a:rPr>
              <a:t>Title IX of the Educational Amendments of 1972</a:t>
            </a:r>
          </a:p>
          <a:p>
            <a:pPr>
              <a:lnSpc>
                <a:spcPct val="70000"/>
              </a:lnSpc>
              <a:defRPr/>
            </a:pPr>
            <a:endParaRPr lang="en-US" altLang="en-US" dirty="0">
              <a:solidFill>
                <a:schemeClr val="tx1"/>
              </a:solidFill>
            </a:endParaRPr>
          </a:p>
          <a:p>
            <a:pPr>
              <a:lnSpc>
                <a:spcPct val="70000"/>
              </a:lnSpc>
              <a:defRPr/>
            </a:pPr>
            <a:r>
              <a:rPr lang="en-US" altLang="en-US" dirty="0" smtClean="0">
                <a:solidFill>
                  <a:schemeClr val="tx1"/>
                </a:solidFill>
              </a:rPr>
              <a:t>Title </a:t>
            </a:r>
            <a:r>
              <a:rPr lang="en-US" altLang="en-US" dirty="0">
                <a:solidFill>
                  <a:schemeClr val="tx1"/>
                </a:solidFill>
              </a:rPr>
              <a:t>VII of the Civil Rights Act of 1964</a:t>
            </a:r>
          </a:p>
          <a:p>
            <a:pPr>
              <a:lnSpc>
                <a:spcPct val="70000"/>
              </a:lnSpc>
              <a:buFontTx/>
              <a:buNone/>
              <a:defRPr/>
            </a:pPr>
            <a:endParaRPr lang="en-US" altLang="en-US" dirty="0">
              <a:solidFill>
                <a:schemeClr val="tx1"/>
              </a:solidFill>
            </a:endParaRPr>
          </a:p>
          <a:p>
            <a:pPr>
              <a:lnSpc>
                <a:spcPct val="70000"/>
              </a:lnSpc>
              <a:defRPr/>
            </a:pPr>
            <a:r>
              <a:rPr lang="en-US" altLang="en-US" dirty="0">
                <a:solidFill>
                  <a:schemeClr val="tx1"/>
                </a:solidFill>
              </a:rPr>
              <a:t>Age Discrimination in Employment Act</a:t>
            </a:r>
          </a:p>
          <a:p>
            <a:pPr>
              <a:lnSpc>
                <a:spcPct val="70000"/>
              </a:lnSpc>
              <a:defRPr/>
            </a:pPr>
            <a:endParaRPr lang="en-US" altLang="en-US" dirty="0">
              <a:solidFill>
                <a:schemeClr val="tx1"/>
              </a:solidFill>
            </a:endParaRPr>
          </a:p>
          <a:p>
            <a:pPr>
              <a:lnSpc>
                <a:spcPct val="70000"/>
              </a:lnSpc>
              <a:defRPr/>
            </a:pPr>
            <a:r>
              <a:rPr lang="en-US" altLang="en-US" dirty="0">
                <a:solidFill>
                  <a:schemeClr val="tx1"/>
                </a:solidFill>
              </a:rPr>
              <a:t>Pregnancy Discrimination Act</a:t>
            </a:r>
          </a:p>
          <a:p>
            <a:pPr>
              <a:lnSpc>
                <a:spcPct val="70000"/>
              </a:lnSpc>
              <a:defRPr/>
            </a:pPr>
            <a:endParaRPr lang="en-US" altLang="en-US" dirty="0">
              <a:solidFill>
                <a:schemeClr val="tx1"/>
              </a:solidFill>
            </a:endParaRPr>
          </a:p>
          <a:p>
            <a:pPr>
              <a:lnSpc>
                <a:spcPct val="70000"/>
              </a:lnSpc>
              <a:defRPr/>
            </a:pPr>
            <a:r>
              <a:rPr lang="en-US" altLang="en-US" dirty="0">
                <a:solidFill>
                  <a:schemeClr val="tx1"/>
                </a:solidFill>
              </a:rPr>
              <a:t>Americans with Disabilities Act</a:t>
            </a:r>
          </a:p>
          <a:p>
            <a:pPr>
              <a:lnSpc>
                <a:spcPct val="70000"/>
              </a:lnSpc>
              <a:defRPr/>
            </a:pPr>
            <a:endParaRPr lang="en-US" altLang="en-US" dirty="0">
              <a:solidFill>
                <a:schemeClr val="tx1"/>
              </a:solidFill>
            </a:endParaRPr>
          </a:p>
          <a:p>
            <a:pPr>
              <a:lnSpc>
                <a:spcPct val="70000"/>
              </a:lnSpc>
              <a:defRPr/>
            </a:pPr>
            <a:r>
              <a:rPr lang="en-US" altLang="en-US" dirty="0">
                <a:solidFill>
                  <a:schemeClr val="tx1"/>
                </a:solidFill>
              </a:rPr>
              <a:t>Family and Medical Leave Act</a:t>
            </a:r>
          </a:p>
          <a:p>
            <a:pPr>
              <a:lnSpc>
                <a:spcPct val="70000"/>
              </a:lnSpc>
              <a:defRPr/>
            </a:pPr>
            <a:endParaRPr lang="en-US" altLang="en-US" dirty="0">
              <a:solidFill>
                <a:schemeClr val="tx1"/>
              </a:solidFill>
            </a:endParaRPr>
          </a:p>
          <a:p>
            <a:pPr>
              <a:lnSpc>
                <a:spcPct val="70000"/>
              </a:lnSpc>
              <a:defRPr/>
            </a:pPr>
            <a:r>
              <a:rPr lang="en-US" altLang="en-US" dirty="0">
                <a:solidFill>
                  <a:schemeClr val="tx1"/>
                </a:solidFill>
              </a:rPr>
              <a:t>Elliott-Larsen Civil Rights Act</a:t>
            </a:r>
          </a:p>
          <a:p>
            <a:pPr>
              <a:lnSpc>
                <a:spcPct val="70000"/>
              </a:lnSpc>
              <a:defRPr/>
            </a:pPr>
            <a:endParaRPr lang="en-US" altLang="en-US" dirty="0">
              <a:solidFill>
                <a:schemeClr val="tx1"/>
              </a:solidFill>
            </a:endParaRPr>
          </a:p>
          <a:p>
            <a:pPr>
              <a:lnSpc>
                <a:spcPct val="70000"/>
              </a:lnSpc>
              <a:defRPr/>
            </a:pPr>
            <a:r>
              <a:rPr lang="en-US" altLang="en-US" dirty="0">
                <a:solidFill>
                  <a:schemeClr val="tx1"/>
                </a:solidFill>
              </a:rPr>
              <a:t>Persons with Disabilities Civil Rights </a:t>
            </a:r>
            <a:r>
              <a:rPr lang="en-US" altLang="en-US" dirty="0" smtClean="0">
                <a:solidFill>
                  <a:schemeClr val="tx1"/>
                </a:solidFill>
              </a:rPr>
              <a:t>Act</a:t>
            </a:r>
          </a:p>
          <a:p>
            <a:pPr>
              <a:lnSpc>
                <a:spcPct val="70000"/>
              </a:lnSpc>
              <a:defRPr/>
            </a:pPr>
            <a:endParaRPr lang="en-US" altLang="en-US" dirty="0">
              <a:solidFill>
                <a:schemeClr val="tx1"/>
              </a:solidFill>
            </a:endParaRPr>
          </a:p>
          <a:p>
            <a:pPr>
              <a:lnSpc>
                <a:spcPct val="70000"/>
              </a:lnSpc>
              <a:defRPr/>
            </a:pPr>
            <a:r>
              <a:rPr lang="en-US" altLang="en-US" dirty="0" smtClean="0">
                <a:solidFill>
                  <a:schemeClr val="tx1"/>
                </a:solidFill>
              </a:rPr>
              <a:t>PA 265 of 2018 (Appropriations Boilerplate)</a:t>
            </a:r>
          </a:p>
          <a:p>
            <a:pPr>
              <a:lnSpc>
                <a:spcPct val="70000"/>
              </a:lnSpc>
              <a:defRPr/>
            </a:pPr>
            <a:endParaRPr lang="en-US" altLang="en-US" dirty="0">
              <a:solidFill>
                <a:schemeClr val="tx1"/>
              </a:solidFill>
            </a:endParaRPr>
          </a:p>
          <a:p>
            <a:pPr marL="742950" lvl="1" indent="-285750">
              <a:lnSpc>
                <a:spcPct val="70000"/>
              </a:lnSpc>
              <a:buFont typeface="Arial" panose="020B0604020202020204" pitchFamily="34" charset="0"/>
              <a:buChar char="•"/>
              <a:defRPr/>
            </a:pPr>
            <a:r>
              <a:rPr lang="en-US" sz="1400" dirty="0" smtClean="0">
                <a:solidFill>
                  <a:schemeClr val="tx1"/>
                </a:solidFill>
                <a:effectLst/>
              </a:rPr>
              <a:t>Requires the </a:t>
            </a:r>
            <a:r>
              <a:rPr lang="en-US" sz="1400" dirty="0">
                <a:solidFill>
                  <a:schemeClr val="tx1"/>
                </a:solidFill>
                <a:effectLst/>
              </a:rPr>
              <a:t>Title IX coordinator </a:t>
            </a:r>
            <a:r>
              <a:rPr lang="en-US" sz="1400" dirty="0" smtClean="0">
                <a:solidFill>
                  <a:schemeClr val="tx1"/>
                </a:solidFill>
                <a:effectLst/>
              </a:rPr>
              <a:t>to </a:t>
            </a:r>
            <a:r>
              <a:rPr lang="en-US" sz="1400" dirty="0">
                <a:solidFill>
                  <a:schemeClr val="tx1"/>
                </a:solidFill>
                <a:effectLst/>
              </a:rPr>
              <a:t>notify the president and a member of the governing board if allegations against an employee are made in more than one Title IX complaint that results in a finding of no </a:t>
            </a:r>
            <a:r>
              <a:rPr lang="en-US" sz="1400" dirty="0" smtClean="0">
                <a:solidFill>
                  <a:schemeClr val="tx1"/>
                </a:solidFill>
                <a:effectLst/>
              </a:rPr>
              <a:t>misconduct.</a:t>
            </a:r>
          </a:p>
          <a:p>
            <a:pPr marL="742950" lvl="1" indent="-285750">
              <a:lnSpc>
                <a:spcPct val="70000"/>
              </a:lnSpc>
              <a:buFont typeface="Arial" panose="020B0604020202020204" pitchFamily="34" charset="0"/>
              <a:buChar char="•"/>
              <a:defRPr/>
            </a:pPr>
            <a:r>
              <a:rPr lang="en-US" sz="1400" dirty="0" smtClean="0">
                <a:solidFill>
                  <a:schemeClr val="tx1"/>
                </a:solidFill>
                <a:effectLst/>
              </a:rPr>
              <a:t>Requires third party review of such investigation. </a:t>
            </a:r>
            <a:endParaRPr lang="en-US" altLang="en-US" sz="1400" dirty="0" smtClean="0">
              <a:solidFill>
                <a:schemeClr val="tx1"/>
              </a:solidFill>
            </a:endParaRPr>
          </a:p>
          <a:p>
            <a:pPr>
              <a:lnSpc>
                <a:spcPct val="70000"/>
              </a:lnSpc>
              <a:defRPr/>
            </a:pPr>
            <a:endParaRPr lang="en-US" altLang="en-US" dirty="0">
              <a:solidFill>
                <a:schemeClr val="tx1"/>
              </a:solidFill>
            </a:endParaRPr>
          </a:p>
          <a:p>
            <a:pPr>
              <a:lnSpc>
                <a:spcPct val="70000"/>
              </a:lnSpc>
              <a:defRPr/>
            </a:pPr>
            <a:endParaRPr lang="en-US" altLang="en-US" dirty="0">
              <a:solidFill>
                <a:schemeClr val="tx1"/>
              </a:solidFill>
            </a:endParaRPr>
          </a:p>
        </p:txBody>
      </p:sp>
    </p:spTree>
    <p:extLst>
      <p:ext uri="{BB962C8B-B14F-4D97-AF65-F5344CB8AC3E}">
        <p14:creationId xmlns:p14="http://schemas.microsoft.com/office/powerpoint/2010/main" val="74937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30237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711200" y="2359025"/>
            <a:ext cx="7899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9438" indent="-352425">
              <a:defRPr/>
            </a:pPr>
            <a:r>
              <a:rPr lang="en-US" sz="3600" dirty="0" smtClean="0">
                <a:solidFill>
                  <a:schemeClr val="tx1"/>
                </a:solidFill>
                <a:effectLst/>
              </a:rPr>
              <a:t>Discrimination or harassment </a:t>
            </a:r>
            <a:r>
              <a:rPr lang="en-US" sz="3600" dirty="0">
                <a:solidFill>
                  <a:schemeClr val="tx1"/>
                </a:solidFill>
                <a:effectLst/>
              </a:rPr>
              <a:t>based on a “protected category” that</a:t>
            </a:r>
            <a:br>
              <a:rPr lang="en-US" sz="3600" dirty="0">
                <a:solidFill>
                  <a:schemeClr val="tx1"/>
                </a:solidFill>
                <a:effectLst/>
              </a:rPr>
            </a:br>
            <a:r>
              <a:rPr lang="en-US" sz="3600" dirty="0">
                <a:solidFill>
                  <a:schemeClr val="tx1"/>
                </a:solidFill>
                <a:effectLst/>
              </a:rPr>
              <a:t>interferes with equal employment opportunities</a:t>
            </a:r>
          </a:p>
        </p:txBody>
      </p:sp>
      <p:sp>
        <p:nvSpPr>
          <p:cNvPr id="5" name="Rectangle 2"/>
          <p:cNvSpPr txBox="1">
            <a:spLocks noChangeArrowheads="1"/>
          </p:cNvSpPr>
          <p:nvPr/>
        </p:nvSpPr>
        <p:spPr bwMode="auto">
          <a:xfrm>
            <a:off x="228600" y="482600"/>
            <a:ext cx="8864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en-US" sz="3800" kern="0" dirty="0" smtClean="0">
                <a:effectLst/>
              </a:rPr>
              <a:t>What are Unlawful </a:t>
            </a:r>
          </a:p>
          <a:p>
            <a:pPr>
              <a:defRPr/>
            </a:pPr>
            <a:r>
              <a:rPr lang="en-US" sz="3800" kern="0" dirty="0" smtClean="0">
                <a:effectLst/>
              </a:rPr>
              <a:t>Discrimination/Harassment and Retaliation?</a:t>
            </a:r>
          </a:p>
        </p:txBody>
      </p:sp>
    </p:spTree>
    <p:extLst>
      <p:ext uri="{BB962C8B-B14F-4D97-AF65-F5344CB8AC3E}">
        <p14:creationId xmlns:p14="http://schemas.microsoft.com/office/powerpoint/2010/main" val="13060363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302375"/>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a:xfrm>
            <a:off x="268288" y="-85725"/>
            <a:ext cx="8208962" cy="1228725"/>
          </a:xfrm>
        </p:spPr>
        <p:txBody>
          <a:bodyPr/>
          <a:lstStyle/>
          <a:p>
            <a:pPr eaLnBrk="1" hangingPunct="1">
              <a:lnSpc>
                <a:spcPct val="90000"/>
              </a:lnSpc>
            </a:pPr>
            <a:r>
              <a:rPr lang="en-US" sz="4200" dirty="0" smtClean="0"/>
              <a:t>Protected Classifications</a:t>
            </a:r>
          </a:p>
        </p:txBody>
      </p:sp>
      <p:sp>
        <p:nvSpPr>
          <p:cNvPr id="7" name="Rectangle 11"/>
          <p:cNvSpPr txBox="1">
            <a:spLocks noChangeArrowheads="1"/>
          </p:cNvSpPr>
          <p:nvPr/>
        </p:nvSpPr>
        <p:spPr bwMode="auto">
          <a:xfrm>
            <a:off x="1038225" y="1272540"/>
            <a:ext cx="5534025" cy="497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620713" indent="-620713">
              <a:lnSpc>
                <a:spcPct val="80000"/>
              </a:lnSpc>
              <a:spcBef>
                <a:spcPct val="10000"/>
              </a:spcBef>
              <a:buClrTx/>
              <a:buFont typeface="Wingdings" pitchFamily="2" charset="2"/>
              <a:buChar char="ð"/>
              <a:defRPr/>
            </a:pPr>
            <a:r>
              <a:rPr lang="en-US" sz="2400" kern="0" dirty="0" smtClean="0">
                <a:effectLst/>
              </a:rPr>
              <a:t>Race</a:t>
            </a:r>
          </a:p>
          <a:p>
            <a:pPr marL="620713" indent="-620713">
              <a:lnSpc>
                <a:spcPct val="80000"/>
              </a:lnSpc>
              <a:spcBef>
                <a:spcPct val="10000"/>
              </a:spcBef>
              <a:buClrTx/>
              <a:buFont typeface="Wingdings" pitchFamily="2" charset="2"/>
              <a:buChar char="ð"/>
              <a:defRPr/>
            </a:pPr>
            <a:r>
              <a:rPr lang="en-US" sz="2400" kern="0" dirty="0" smtClean="0">
                <a:effectLst/>
              </a:rPr>
              <a:t>Sex</a:t>
            </a:r>
          </a:p>
          <a:p>
            <a:pPr marL="620713" indent="-620713">
              <a:lnSpc>
                <a:spcPct val="80000"/>
              </a:lnSpc>
              <a:spcBef>
                <a:spcPct val="10000"/>
              </a:spcBef>
              <a:buClrTx/>
              <a:buFont typeface="Wingdings" pitchFamily="2" charset="2"/>
              <a:buChar char="ð"/>
              <a:defRPr/>
            </a:pPr>
            <a:r>
              <a:rPr lang="en-US" sz="2400" kern="0" dirty="0" smtClean="0">
                <a:effectLst/>
              </a:rPr>
              <a:t>Color </a:t>
            </a:r>
          </a:p>
          <a:p>
            <a:pPr marL="620713" indent="-620713">
              <a:lnSpc>
                <a:spcPct val="80000"/>
              </a:lnSpc>
              <a:spcBef>
                <a:spcPct val="10000"/>
              </a:spcBef>
              <a:buClrTx/>
              <a:buFont typeface="Wingdings" pitchFamily="2" charset="2"/>
              <a:buChar char="ð"/>
              <a:defRPr/>
            </a:pPr>
            <a:r>
              <a:rPr lang="en-US" sz="2400" kern="0" dirty="0" smtClean="0">
                <a:effectLst/>
              </a:rPr>
              <a:t>Religion</a:t>
            </a:r>
          </a:p>
          <a:p>
            <a:pPr marL="620713" indent="-620713">
              <a:lnSpc>
                <a:spcPct val="80000"/>
              </a:lnSpc>
              <a:spcBef>
                <a:spcPct val="10000"/>
              </a:spcBef>
              <a:buClrTx/>
              <a:buFont typeface="Wingdings" pitchFamily="2" charset="2"/>
              <a:buChar char="ð"/>
              <a:defRPr/>
            </a:pPr>
            <a:r>
              <a:rPr lang="en-US" sz="2400" kern="0" dirty="0" smtClean="0">
                <a:effectLst/>
              </a:rPr>
              <a:t>National Origin</a:t>
            </a:r>
          </a:p>
          <a:p>
            <a:pPr marL="620713" indent="-620713">
              <a:lnSpc>
                <a:spcPct val="80000"/>
              </a:lnSpc>
              <a:spcBef>
                <a:spcPct val="10000"/>
              </a:spcBef>
              <a:buClrTx/>
              <a:buFont typeface="Wingdings" pitchFamily="2" charset="2"/>
              <a:buChar char="ð"/>
              <a:defRPr/>
            </a:pPr>
            <a:r>
              <a:rPr lang="en-US" sz="2400" kern="0" dirty="0" smtClean="0">
                <a:effectLst/>
              </a:rPr>
              <a:t>Ethnicity</a:t>
            </a:r>
          </a:p>
          <a:p>
            <a:pPr marL="620713" indent="-620713">
              <a:lnSpc>
                <a:spcPct val="80000"/>
              </a:lnSpc>
              <a:spcBef>
                <a:spcPct val="10000"/>
              </a:spcBef>
              <a:buClrTx/>
              <a:buFont typeface="Wingdings" pitchFamily="2" charset="2"/>
              <a:buChar char="ð"/>
              <a:defRPr/>
            </a:pPr>
            <a:r>
              <a:rPr lang="en-US" sz="2400" kern="0" dirty="0" smtClean="0">
                <a:effectLst/>
              </a:rPr>
              <a:t>Gender</a:t>
            </a:r>
          </a:p>
          <a:p>
            <a:pPr marL="620713" indent="-620713">
              <a:lnSpc>
                <a:spcPct val="80000"/>
              </a:lnSpc>
              <a:spcBef>
                <a:spcPct val="10000"/>
              </a:spcBef>
              <a:buClrTx/>
              <a:buFont typeface="Wingdings" pitchFamily="2" charset="2"/>
              <a:buChar char="ð"/>
              <a:defRPr/>
            </a:pPr>
            <a:r>
              <a:rPr lang="en-US" sz="2400" kern="0" dirty="0" smtClean="0">
                <a:effectLst/>
              </a:rPr>
              <a:t>Disabilities</a:t>
            </a:r>
          </a:p>
          <a:p>
            <a:pPr marL="620713" indent="-620713">
              <a:lnSpc>
                <a:spcPct val="80000"/>
              </a:lnSpc>
              <a:spcBef>
                <a:spcPct val="10000"/>
              </a:spcBef>
              <a:buClrTx/>
              <a:buFont typeface="Wingdings" pitchFamily="2" charset="2"/>
              <a:buChar char="ð"/>
              <a:defRPr/>
            </a:pPr>
            <a:r>
              <a:rPr lang="en-US" sz="2400" kern="0" dirty="0" smtClean="0">
                <a:effectLst/>
              </a:rPr>
              <a:t>Age</a:t>
            </a:r>
          </a:p>
          <a:p>
            <a:pPr marL="620713" indent="-620713">
              <a:lnSpc>
                <a:spcPct val="80000"/>
              </a:lnSpc>
              <a:spcBef>
                <a:spcPct val="10000"/>
              </a:spcBef>
              <a:buClrTx/>
              <a:buFont typeface="Wingdings" pitchFamily="2" charset="2"/>
              <a:buChar char="ð"/>
              <a:defRPr/>
            </a:pPr>
            <a:r>
              <a:rPr lang="en-US" sz="2400" kern="0" dirty="0" smtClean="0">
                <a:effectLst/>
              </a:rPr>
              <a:t>Marital/Family Status</a:t>
            </a:r>
          </a:p>
          <a:p>
            <a:pPr marL="620713" indent="-620713">
              <a:lnSpc>
                <a:spcPct val="80000"/>
              </a:lnSpc>
              <a:spcBef>
                <a:spcPct val="10000"/>
              </a:spcBef>
              <a:buClrTx/>
              <a:buFont typeface="Wingdings" pitchFamily="2" charset="2"/>
              <a:buChar char="ð"/>
              <a:defRPr/>
            </a:pPr>
            <a:r>
              <a:rPr lang="en-US" sz="2400" kern="0" dirty="0" smtClean="0">
                <a:effectLst/>
              </a:rPr>
              <a:t>Height/Weight (in Michigan)</a:t>
            </a:r>
          </a:p>
          <a:p>
            <a:pPr marL="620713" indent="-620713">
              <a:lnSpc>
                <a:spcPct val="80000"/>
              </a:lnSpc>
              <a:spcBef>
                <a:spcPct val="10000"/>
              </a:spcBef>
              <a:buClrTx/>
              <a:buFont typeface="Wingdings" pitchFamily="2" charset="2"/>
              <a:buChar char="ð"/>
              <a:defRPr/>
            </a:pPr>
            <a:r>
              <a:rPr lang="en-US" sz="2400" kern="0" dirty="0" smtClean="0">
                <a:effectLst/>
              </a:rPr>
              <a:t>Pregnancy</a:t>
            </a:r>
          </a:p>
          <a:p>
            <a:pPr marL="620713" indent="-620713">
              <a:lnSpc>
                <a:spcPct val="80000"/>
              </a:lnSpc>
              <a:spcBef>
                <a:spcPct val="10000"/>
              </a:spcBef>
              <a:buClrTx/>
              <a:buFont typeface="Wingdings" pitchFamily="2" charset="2"/>
              <a:buChar char="ð"/>
              <a:defRPr/>
            </a:pPr>
            <a:r>
              <a:rPr lang="en-US" sz="2400" kern="0" dirty="0" smtClean="0">
                <a:effectLst/>
              </a:rPr>
              <a:t>Military Service</a:t>
            </a:r>
          </a:p>
          <a:p>
            <a:pPr marL="620713" indent="-620713">
              <a:lnSpc>
                <a:spcPct val="80000"/>
              </a:lnSpc>
              <a:spcBef>
                <a:spcPct val="10000"/>
              </a:spcBef>
              <a:buClrTx/>
              <a:buFont typeface="Wingdings" pitchFamily="2" charset="2"/>
              <a:buChar char="ð"/>
              <a:defRPr/>
            </a:pPr>
            <a:r>
              <a:rPr lang="en-US" sz="2400" kern="0" dirty="0" smtClean="0">
                <a:effectLst/>
              </a:rPr>
              <a:t>Others</a:t>
            </a:r>
          </a:p>
        </p:txBody>
      </p:sp>
    </p:spTree>
    <p:extLst>
      <p:ext uri="{BB962C8B-B14F-4D97-AF65-F5344CB8AC3E}">
        <p14:creationId xmlns:p14="http://schemas.microsoft.com/office/powerpoint/2010/main" val="17035745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50" y="514350"/>
            <a:ext cx="8858250" cy="1436370"/>
          </a:xfrm>
        </p:spPr>
        <p:txBody>
          <a:bodyPr/>
          <a:lstStyle/>
          <a:p>
            <a:pPr eaLnBrk="1" hangingPunct="1"/>
            <a:r>
              <a:rPr lang="en-US" sz="4800" dirty="0" smtClean="0"/>
              <a:t>Applicable NMU Policies, Include Without Limitation:</a:t>
            </a:r>
          </a:p>
        </p:txBody>
      </p:sp>
      <p:sp>
        <p:nvSpPr>
          <p:cNvPr id="22531" name="Rectangle 3"/>
          <p:cNvSpPr>
            <a:spLocks noGrp="1" noChangeArrowheads="1"/>
          </p:cNvSpPr>
          <p:nvPr>
            <p:ph idx="1"/>
          </p:nvPr>
        </p:nvSpPr>
        <p:spPr>
          <a:xfrm>
            <a:off x="457200" y="2080259"/>
            <a:ext cx="8401050" cy="4920615"/>
          </a:xfrm>
        </p:spPr>
        <p:txBody>
          <a:bodyPr/>
          <a:lstStyle/>
          <a:p>
            <a:pPr marL="0" indent="0" eaLnBrk="1" hangingPunct="1">
              <a:lnSpc>
                <a:spcPct val="150000"/>
              </a:lnSpc>
              <a:spcBef>
                <a:spcPts val="0"/>
              </a:spcBef>
              <a:buNone/>
            </a:pPr>
            <a:r>
              <a:rPr lang="en-US" sz="2800" dirty="0" smtClean="0"/>
              <a:t>Sexual Misconduct:</a:t>
            </a:r>
          </a:p>
          <a:p>
            <a:pPr marL="0" indent="0" algn="just" eaLnBrk="1" hangingPunct="1">
              <a:lnSpc>
                <a:spcPct val="150000"/>
              </a:lnSpc>
              <a:spcBef>
                <a:spcPts val="0"/>
              </a:spcBef>
              <a:buNone/>
            </a:pPr>
            <a:r>
              <a:rPr lang="en-US" sz="2000" dirty="0" smtClean="0"/>
              <a:t>“Sexual misconduct is a term that collectively identifies any acts of unwanted or unwelcomed conduct of a sexual nature that occurs without consent: sexual assault, sexual harassment, stalking, dating violence, voyeurism, sex discrimination, domestic violence, and any other conduct of a sexual nature that is nonconsensual.”</a:t>
            </a:r>
          </a:p>
          <a:p>
            <a:pPr marL="0" indent="0" algn="just" eaLnBrk="1" hangingPunct="1">
              <a:lnSpc>
                <a:spcPct val="150000"/>
              </a:lnSpc>
              <a:spcBef>
                <a:spcPts val="0"/>
              </a:spcBef>
              <a:buNone/>
            </a:pPr>
            <a:endParaRPr lang="en-US" sz="1800"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92850"/>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55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50" y="514350"/>
            <a:ext cx="8858250" cy="1200150"/>
          </a:xfrm>
        </p:spPr>
        <p:txBody>
          <a:bodyPr/>
          <a:lstStyle/>
          <a:p>
            <a:pPr eaLnBrk="1" hangingPunct="1"/>
            <a:r>
              <a:rPr lang="en-US" sz="4800" dirty="0" smtClean="0"/>
              <a:t>NMU Policies, Cont.</a:t>
            </a:r>
          </a:p>
        </p:txBody>
      </p:sp>
      <p:sp>
        <p:nvSpPr>
          <p:cNvPr id="22531" name="Rectangle 3"/>
          <p:cNvSpPr>
            <a:spLocks noGrp="1" noChangeArrowheads="1"/>
          </p:cNvSpPr>
          <p:nvPr>
            <p:ph idx="1"/>
          </p:nvPr>
        </p:nvSpPr>
        <p:spPr>
          <a:xfrm>
            <a:off x="457200" y="1743075"/>
            <a:ext cx="8401050" cy="5257800"/>
          </a:xfrm>
        </p:spPr>
        <p:txBody>
          <a:bodyPr/>
          <a:lstStyle/>
          <a:p>
            <a:pPr marL="0" indent="0" eaLnBrk="1" hangingPunct="1">
              <a:lnSpc>
                <a:spcPct val="150000"/>
              </a:lnSpc>
              <a:spcBef>
                <a:spcPts val="0"/>
              </a:spcBef>
              <a:buNone/>
            </a:pPr>
            <a:r>
              <a:rPr lang="en-US" sz="2800" dirty="0" smtClean="0"/>
              <a:t>Consensual Relationship:</a:t>
            </a:r>
          </a:p>
          <a:p>
            <a:pPr marL="0" indent="0" algn="just" eaLnBrk="1" hangingPunct="1">
              <a:lnSpc>
                <a:spcPct val="150000"/>
              </a:lnSpc>
              <a:spcBef>
                <a:spcPts val="0"/>
              </a:spcBef>
              <a:buNone/>
            </a:pPr>
            <a:r>
              <a:rPr lang="en-US" sz="2000" dirty="0" smtClean="0"/>
              <a:t>“University employees (faculty, staff, and student supervisors) who are in a position of authority in such matters as supervising, evaluating, teaching a course and/or advising a student as part of a school program shall not engage in a Consensual Relationship with a student or subordinate.  Should a Consensual Relationship develop while the university employee is in a position of authority, the supervisory authority must be transferred.”</a:t>
            </a:r>
          </a:p>
          <a:p>
            <a:pPr marL="0" indent="0" algn="just" eaLnBrk="1" hangingPunct="1">
              <a:lnSpc>
                <a:spcPct val="150000"/>
              </a:lnSpc>
              <a:spcBef>
                <a:spcPts val="0"/>
              </a:spcBef>
              <a:buNone/>
            </a:pPr>
            <a:endParaRPr lang="en-US" sz="1800"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92850"/>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21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50" y="514350"/>
            <a:ext cx="8858250" cy="1200150"/>
          </a:xfrm>
        </p:spPr>
        <p:txBody>
          <a:bodyPr/>
          <a:lstStyle/>
          <a:p>
            <a:pPr eaLnBrk="1" hangingPunct="1"/>
            <a:r>
              <a:rPr lang="en-US" sz="4800" dirty="0" smtClean="0"/>
              <a:t>University’s Obligations</a:t>
            </a:r>
          </a:p>
        </p:txBody>
      </p:sp>
      <p:sp>
        <p:nvSpPr>
          <p:cNvPr id="22531" name="Rectangle 3"/>
          <p:cNvSpPr>
            <a:spLocks noGrp="1" noChangeArrowheads="1"/>
          </p:cNvSpPr>
          <p:nvPr>
            <p:ph idx="1"/>
          </p:nvPr>
        </p:nvSpPr>
        <p:spPr>
          <a:xfrm>
            <a:off x="1009650" y="1743075"/>
            <a:ext cx="7848600" cy="5257800"/>
          </a:xfrm>
        </p:spPr>
        <p:txBody>
          <a:bodyPr/>
          <a:lstStyle/>
          <a:p>
            <a:pPr eaLnBrk="1" hangingPunct="1">
              <a:lnSpc>
                <a:spcPct val="150000"/>
              </a:lnSpc>
              <a:spcBef>
                <a:spcPts val="0"/>
              </a:spcBef>
            </a:pPr>
            <a:r>
              <a:rPr lang="en-US" sz="2800" dirty="0" smtClean="0"/>
              <a:t>Provide a workplace free of discrimination</a:t>
            </a:r>
          </a:p>
          <a:p>
            <a:pPr eaLnBrk="1" hangingPunct="1">
              <a:spcBef>
                <a:spcPts val="0"/>
              </a:spcBef>
            </a:pPr>
            <a:r>
              <a:rPr lang="en-US" sz="2800" dirty="0" smtClean="0"/>
              <a:t>Ensure that supervisors do not discriminate against subordinates or faculty/staff against students</a:t>
            </a:r>
          </a:p>
          <a:p>
            <a:pPr eaLnBrk="1" hangingPunct="1">
              <a:spcBef>
                <a:spcPts val="0"/>
              </a:spcBef>
            </a:pPr>
            <a:r>
              <a:rPr lang="en-US" sz="2800" dirty="0" smtClean="0"/>
              <a:t>Ensure that co-workers do not discriminate against one another</a:t>
            </a:r>
          </a:p>
          <a:p>
            <a:pPr eaLnBrk="1" hangingPunct="1">
              <a:spcBef>
                <a:spcPts val="0"/>
              </a:spcBef>
            </a:pPr>
            <a:r>
              <a:rPr lang="en-US" sz="2800" dirty="0" smtClean="0"/>
              <a:t>Ensure that everyone is treated </a:t>
            </a:r>
            <a:r>
              <a:rPr lang="en-US" sz="2800" b="1" dirty="0" smtClean="0"/>
              <a:t>fairly</a:t>
            </a:r>
            <a:r>
              <a:rPr lang="en-US" sz="2800" dirty="0" smtClean="0"/>
              <a:t> and </a:t>
            </a:r>
            <a:r>
              <a:rPr lang="en-US" sz="2800" b="1" dirty="0" smtClean="0"/>
              <a:t>consistently</a:t>
            </a:r>
            <a:r>
              <a:rPr lang="en-US" sz="2800" dirty="0"/>
              <a:t> </a:t>
            </a:r>
            <a:r>
              <a:rPr lang="en-US" sz="2800" dirty="0" smtClean="0"/>
              <a:t>across all protected classifications.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6292850"/>
            <a:ext cx="519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804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ots">
  <a:themeElements>
    <a:clrScheme name="Custom 5">
      <a:dk1>
        <a:srgbClr val="2F2B20"/>
      </a:dk1>
      <a:lt1>
        <a:srgbClr val="FFFFFF"/>
      </a:lt1>
      <a:dk2>
        <a:srgbClr val="0A5D67"/>
      </a:dk2>
      <a:lt2>
        <a:srgbClr val="B9BF33"/>
      </a:lt2>
      <a:accent1>
        <a:srgbClr val="00A0DD"/>
      </a:accent1>
      <a:accent2>
        <a:srgbClr val="D8D8D8"/>
      </a:accent2>
      <a:accent3>
        <a:srgbClr val="2F2B20"/>
      </a:accent3>
      <a:accent4>
        <a:srgbClr val="95A39D"/>
      </a:accent4>
      <a:accent5>
        <a:srgbClr val="FFFFFF"/>
      </a:accent5>
      <a:accent6>
        <a:srgbClr val="2F2B20"/>
      </a:accent6>
      <a:hlink>
        <a:srgbClr val="D25814"/>
      </a:hlink>
      <a:folHlink>
        <a:srgbClr val="849A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Office Them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Office Them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Office Them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Office Them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Office Them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Office Them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1411</Words>
  <Application>Microsoft Office PowerPoint</Application>
  <PresentationFormat>On-screen Show (4:3)</PresentationFormat>
  <Paragraphs>171</Paragraphs>
  <Slides>34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MS PGothic</vt:lpstr>
      <vt:lpstr>Wingdings</vt:lpstr>
      <vt:lpstr>Arial</vt:lpstr>
      <vt:lpstr>Times New Roman</vt:lpstr>
      <vt:lpstr>dots</vt:lpstr>
      <vt:lpstr>FREE SPEECH LAW AND NORTHERN MICHIGAN UNIVERSITY’S SEXUAL MISCONDUCT POLICY</vt:lpstr>
      <vt:lpstr>Free Speech</vt:lpstr>
      <vt:lpstr>Free Speech – Guiding Principals:</vt:lpstr>
      <vt:lpstr>Discrimination/Harassment and Retaliation Laws Include, Without Limitation:</vt:lpstr>
      <vt:lpstr>PowerPoint Presentation</vt:lpstr>
      <vt:lpstr>Protected Classifications</vt:lpstr>
      <vt:lpstr>Applicable NMU Policies, Include Without Limitation:</vt:lpstr>
      <vt:lpstr>NMU Policies, Cont.</vt:lpstr>
      <vt:lpstr>University’s Obligations</vt:lpstr>
      <vt:lpstr>Retaliation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be  Individually Liable?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Mistakes</vt:lpstr>
      <vt:lpstr>Dos and Don’ts</vt:lpstr>
      <vt:lpstr>Dos and Don’ts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334</cp:revision>
  <cp:lastPrinted>2001-02-07T21:13:43Z</cp:lastPrinted>
  <dcterms:created xsi:type="dcterms:W3CDTF">1999-08-04T22:03:45Z</dcterms:created>
  <dcterms:modified xsi:type="dcterms:W3CDTF">2018-10-31T18:02:20Z</dcterms:modified>
</cp:coreProperties>
</file>